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5"/>
    <p:sldMasterId id="2147483671" r:id="rId6"/>
  </p:sldMasterIdLst>
  <p:notesMasterIdLst>
    <p:notesMasterId r:id="rId7"/>
  </p:notesMasterIdLst>
  <p:sldIdLst>
    <p:sldId id="256" r:id="rId8"/>
    <p:sldId id="257" r:id="rId9"/>
    <p:sldId id="258" r:id="rId10"/>
    <p:sldId id="259" r:id="rId11"/>
    <p:sldId id="260" r:id="rId12"/>
    <p:sldId id="261" r:id="rId13"/>
    <p:sldId id="262" r:id="rId14"/>
    <p:sldId id="263" r:id="rId1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FDFAE90-2BCF-48FD-828C-65D91F5AA360}">
  <a:tblStyle styleId="{4FDFAE90-2BCF-48FD-828C-65D91F5AA360}"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15" Type="http://schemas.openxmlformats.org/officeDocument/2006/relationships/slide" Target="slides/slide8.xml"/><Relationship Id="rId14" Type="http://schemas.openxmlformats.org/officeDocument/2006/relationships/slide" Target="slides/slide7.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3fa2f46c5f3_0_1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3fa2f46c5f3_0_1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300">
                <a:solidFill>
                  <a:schemeClr val="dk1"/>
                </a:solidFill>
              </a:rPr>
              <a:t>Hello everyone. </a:t>
            </a:r>
            <a:endParaRPr sz="13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rPr>
              <a:t>My name is Edred Azziz. I am in the 4th year of my undergraduate degree at Indiana University where I am studying Intelligent Systems Engineering.</a:t>
            </a:r>
            <a:endParaRPr sz="13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rPr>
              <a:t>Alongside engineering, I work in the IU Computer Vision Lab under Professor David Crandall, which is where this work was developed.</a:t>
            </a:r>
            <a:endParaRPr sz="13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rPr>
              <a:t>The last few days or so have been a real whirlwind for me! We were told on Friday that we won &amp; were being invited to speak &amp; then that following on </a:t>
            </a:r>
            <a:r>
              <a:rPr i="1" lang="en" sz="1300">
                <a:solidFill>
                  <a:schemeClr val="dk1"/>
                </a:solidFill>
              </a:rPr>
              <a:t>Monday</a:t>
            </a:r>
            <a:r>
              <a:rPr lang="en" sz="1300">
                <a:solidFill>
                  <a:schemeClr val="dk1"/>
                </a:solidFill>
              </a:rPr>
              <a:t> I found myself on a flight going to Sweden. </a:t>
            </a:r>
            <a:endParaRPr sz="13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rPr>
              <a:t>I can remember first reading about the Perception Test Challenge &amp; thinking about how cool it would be if we won &amp; had the opportunity to come here. So it’s very gratifying to be here &amp; kinda make those dreams a reality, so to speak.</a:t>
            </a:r>
            <a:endParaRPr sz="13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rPr>
              <a:t>I’m excited to share our work with all of you &amp; with that, I’ll introduce AVRA, </a:t>
            </a:r>
            <a:r>
              <a:rPr b="1" lang="en" sz="1300">
                <a:solidFill>
                  <a:schemeClr val="dk1"/>
                </a:solidFill>
              </a:rPr>
              <a:t>An Audio-Visual Reasoning Agent for Long-Form Video QA, put together by the IU Computer Vision Lab. </a:t>
            </a:r>
            <a:endParaRPr b="1" sz="13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b="1" sz="13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rPr>
              <a:t>This work is co-authored by Tony Ha, *PAUSE* a brilliant 4th year PhD student at IU who deserves his recognition though he couldn’t be here today. &amp; is also supported by David Crandall. </a:t>
            </a:r>
            <a:endParaRPr sz="1300">
              <a:solidFill>
                <a:schemeClr val="dk1"/>
              </a:solidFill>
            </a:endParaRPr>
          </a:p>
          <a:p>
            <a:pPr indent="0" lvl="0" marL="0" rtl="0" algn="l">
              <a:spcBef>
                <a:spcPts val="0"/>
              </a:spcBef>
              <a:spcAft>
                <a:spcPts val="0"/>
              </a:spcAft>
              <a:buNone/>
            </a:pPr>
            <a:r>
              <a:t/>
            </a:r>
            <a:endParaRPr b="1">
              <a:solidFill>
                <a:schemeClr val="dk1"/>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fa6a3d579a_1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0" name="Google Shape;110;g3fa6a3d579a_1_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We entered task #3 of the Perception Test, called “</a:t>
            </a:r>
            <a:r>
              <a:rPr i="1" lang="en">
                <a:solidFill>
                  <a:schemeClr val="dk1"/>
                </a:solidFill>
              </a:rPr>
              <a:t>KilometerAudio”.</a:t>
            </a:r>
            <a:r>
              <a:rPr lang="en">
                <a:solidFill>
                  <a:schemeClr val="dk1"/>
                </a:solidFill>
              </a:rPr>
              <a:t> In this track, we’re given a dataset of hour-long unnarrated walking-tour videos &amp; asked to answer multiple-choice questions about that video.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rgbClr val="FF0000"/>
                </a:solidFill>
              </a:rPr>
              <a:t>TAKE A DRINK &amp; A BREATH</a:t>
            </a:r>
            <a:endParaRPr b="1">
              <a:solidFill>
                <a:srgbClr val="FF0000"/>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One example question might be: “Around what time of the day is there an ambulance heard?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Whatever solution you find to answer that question requires you to…. </a:t>
            </a:r>
            <a:r>
              <a:rPr b="1" lang="en">
                <a:solidFill>
                  <a:srgbClr val="FF0000"/>
                </a:solidFill>
              </a:rPr>
              <a:t>SHORT PAUSE</a:t>
            </a:r>
            <a:r>
              <a:rPr lang="en">
                <a:solidFill>
                  <a:schemeClr val="dk1"/>
                </a:solidFill>
              </a:rPr>
              <a:t>…  analyze the video, temporally localize the event, then perform some reasoning to answer.</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 lot of the  questions require multimodal localization of both audio and visual events across video.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After localization, you must THEN perform some model reasoning to answer questions correctly. </a:t>
            </a:r>
            <a:endParaRPr>
              <a:solidFill>
                <a:schemeClr val="dk1"/>
              </a:solidFill>
            </a:endParaRPr>
          </a:p>
          <a:p>
            <a:pPr indent="0" lvl="0" marL="0" rtl="0" algn="l">
              <a:spcBef>
                <a:spcPts val="0"/>
              </a:spcBef>
              <a:spcAft>
                <a:spcPts val="0"/>
              </a:spcAft>
              <a:buClr>
                <a:schemeClr val="dk1"/>
              </a:buClr>
              <a:buSzPts val="1100"/>
              <a:buFont typeface="Arial"/>
              <a:buNone/>
            </a:pPr>
            <a:r>
              <a:t/>
            </a:r>
            <a:endParaRPr b="1">
              <a:solidFill>
                <a:schemeClr val="dk1"/>
              </a:solidFill>
            </a:endParaRPr>
          </a:p>
          <a:p>
            <a:pPr indent="0" lvl="0" marL="0" rtl="0" algn="l">
              <a:lnSpc>
                <a:spcPct val="100000"/>
              </a:lnSpc>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fa6a3d579a_1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6" name="Google Shape;136;g3fa6a3d579a_1_1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solidFill>
                  <a:schemeClr val="dk1"/>
                </a:solidFill>
              </a:rPr>
              <a:t>The full test set contains 500 questions across 218 videos. </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These questions span many types — identification, counting, duration, timing, and more</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br>
              <a:rPr lang="en">
                <a:solidFill>
                  <a:schemeClr val="dk1"/>
                </a:solidFill>
              </a:rPr>
            </a:br>
            <a:r>
              <a:rPr b="1" lang="en">
                <a:solidFill>
                  <a:schemeClr val="dk1"/>
                </a:solidFill>
              </a:rPr>
              <a:t>Method Overview:</a:t>
            </a:r>
            <a:br>
              <a:rPr b="1" lang="en">
                <a:solidFill>
                  <a:schemeClr val="dk1"/>
                </a:solidFill>
              </a:rPr>
            </a:br>
            <a:r>
              <a:rPr lang="en">
                <a:solidFill>
                  <a:schemeClr val="dk1"/>
                </a:solidFill>
              </a:rPr>
              <a:t> Our approach has three components:</a:t>
            </a:r>
            <a:endParaRPr>
              <a:solidFill>
                <a:schemeClr val="dk1"/>
              </a:solidFill>
            </a:endParaRPr>
          </a:p>
          <a:p>
            <a:pPr indent="-298450" lvl="0" marL="457200" rtl="0" algn="l">
              <a:lnSpc>
                <a:spcPct val="115000"/>
              </a:lnSpc>
              <a:spcBef>
                <a:spcPts val="1200"/>
              </a:spcBef>
              <a:spcAft>
                <a:spcPts val="0"/>
              </a:spcAft>
              <a:buClr>
                <a:schemeClr val="dk1"/>
              </a:buClr>
              <a:buSzPts val="1100"/>
              <a:buAutoNum type="arabicPeriod"/>
            </a:pPr>
            <a:r>
              <a:rPr lang="en">
                <a:solidFill>
                  <a:schemeClr val="dk1"/>
                </a:solidFill>
              </a:rPr>
              <a:t>We begin with metadata extraction</a:t>
            </a:r>
            <a:endParaRPr>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a:solidFill>
                  <a:schemeClr val="dk1"/>
                </a:solidFill>
              </a:rPr>
              <a:t>Our next step is an “Iterative Workflow Search”</a:t>
            </a:r>
            <a:endParaRPr>
              <a:solidFill>
                <a:schemeClr val="dk1"/>
              </a:solidFill>
            </a:endParaRPr>
          </a:p>
          <a:p>
            <a:pPr indent="-298450" lvl="0" marL="457200" rtl="0" algn="l">
              <a:lnSpc>
                <a:spcPct val="115000"/>
              </a:lnSpc>
              <a:spcBef>
                <a:spcPts val="0"/>
              </a:spcBef>
              <a:spcAft>
                <a:spcPts val="0"/>
              </a:spcAft>
              <a:buClr>
                <a:schemeClr val="dk1"/>
              </a:buClr>
              <a:buSzPts val="1100"/>
              <a:buAutoNum type="arabicPeriod"/>
            </a:pPr>
            <a:r>
              <a:rPr lang="en">
                <a:solidFill>
                  <a:schemeClr val="dk1"/>
                </a:solidFill>
              </a:rPr>
              <a:t>Then lastly, we have an “Agentic long-video Solver” to answer questions</a:t>
            </a:r>
            <a:endParaRPr b="1">
              <a:solidFill>
                <a:schemeClr val="dk1"/>
              </a:solidFill>
            </a:endParaRPr>
          </a:p>
          <a:p>
            <a:pPr indent="0" lvl="0" marL="0" rtl="0" algn="l">
              <a:spcBef>
                <a:spcPts val="120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fa6a3d579a_1_2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2" name="Google Shape;162;g3fa6a3d579a_1_2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Meta Extraction</a:t>
            </a:r>
            <a:endParaRPr b="1">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rPr>
              <a:t>***Speak slower &amp; smarter &amp; more technical &amp; use your hands here***</a:t>
            </a:r>
            <a:endParaRPr i="1">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i="1">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The first step in our approach is to create indexes that scan our video to catalog what is occurring. We catalog: what sounds are occurring, what objects appear, &amp; what text can be seen.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For sound event detection, we use BEATs, which is an audio tokenizer trained on AudioSet labels, if you know the AudioSet dataset.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We classify these</a:t>
            </a:r>
            <a:r>
              <a:rPr b="1" lang="en">
                <a:solidFill>
                  <a:schemeClr val="dk1"/>
                </a:solidFill>
              </a:rPr>
              <a:t> sound events </a:t>
            </a:r>
            <a:r>
              <a:rPr i="1" lang="en">
                <a:solidFill>
                  <a:schemeClr val="dk1"/>
                </a:solidFill>
              </a:rPr>
              <a:t>temporally</a:t>
            </a:r>
            <a:r>
              <a:rPr lang="en">
                <a:solidFill>
                  <a:schemeClr val="dk1"/>
                </a:solidFill>
              </a:rPr>
              <a:t> across the full video. This sort of builds a timeline of both WHAT is </a:t>
            </a:r>
            <a:r>
              <a:rPr b="1" lang="en">
                <a:solidFill>
                  <a:schemeClr val="dk1"/>
                </a:solidFill>
              </a:rPr>
              <a:t>heard</a:t>
            </a:r>
            <a:r>
              <a:rPr lang="en">
                <a:solidFill>
                  <a:schemeClr val="dk1"/>
                </a:solidFill>
              </a:rPr>
              <a:t> and then also WHEN it’s </a:t>
            </a:r>
            <a:r>
              <a:rPr b="1" lang="en">
                <a:solidFill>
                  <a:schemeClr val="dk1"/>
                </a:solidFill>
              </a:rPr>
              <a:t>heard</a:t>
            </a:r>
            <a:r>
              <a:rPr lang="en">
                <a:solidFill>
                  <a:schemeClr val="dk1"/>
                </a:solidFill>
              </a:rPr>
              <a:t>.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For object detection, we use YOLOE, which is an open-vocabulary object detector. We scan through video at 2FPS &amp; record detections of 51 different classes of objects.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And these class cover the typical visual content you'd find in walking-tour footage… pedestrians, vehicles, animals, instruments, that sort of thing."</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For on-screen text detection,</a:t>
            </a:r>
            <a:r>
              <a:rPr i="1" lang="en">
                <a:solidFill>
                  <a:schemeClr val="dk1"/>
                </a:solidFill>
              </a:rPr>
              <a:t> like storefronts &amp; license plates</a:t>
            </a:r>
            <a:r>
              <a:rPr lang="en">
                <a:solidFill>
                  <a:schemeClr val="dk1"/>
                </a:solidFill>
              </a:rPr>
              <a:t>, we PP-OCRv6, which is an optical character detection model. We again scan through video at 2FPS, recording detections of any visible text in the scene.</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An example question may be, “What animal is both seen &amp; heard in front of Malmo Arena?” Our OCR procedure finds the words “Malmo Arena” in the frame. YOLOE recognizes the occurrence of the dog. And lastly, SED logs our dog barking.</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These 3 approaches combined give us a rich temporal index about what is occurring &amp; what is seen in video,</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b="1">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fa6a3d579a_1_3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6" name="Google Shape;186;g3fa6a3d579a_1_3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Agentic Solution Loop</a:t>
            </a:r>
            <a:endParaRPr b="1">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Even though we have access to that index, the real difficulty lies in teaching our agents how to </a:t>
            </a:r>
            <a:r>
              <a:rPr i="1" lang="en">
                <a:solidFill>
                  <a:schemeClr val="dk1"/>
                </a:solidFill>
              </a:rPr>
              <a:t>use</a:t>
            </a:r>
            <a:r>
              <a:rPr lang="en">
                <a:solidFill>
                  <a:schemeClr val="dk1"/>
                </a:solidFill>
              </a:rPr>
              <a:t> these indexes intelligently.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The questions found in our test set are so diverse that it’s hard to find one general workflow to answer such wide variety.</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u="sng">
                <a:solidFill>
                  <a:schemeClr val="dk1"/>
                </a:solidFill>
              </a:rPr>
              <a:t>For the approach we used, I’ll start with sort of a 10k foot view of our agentic workflow search then dive into specifics.</a:t>
            </a:r>
            <a:endParaRPr u="sng">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As opposed to hand-crafting a fixed pipeline that can answer ALL question types, we started by building a super bare bones </a:t>
            </a:r>
            <a:r>
              <a:rPr i="1" lang="en">
                <a:solidFill>
                  <a:schemeClr val="dk1"/>
                </a:solidFill>
              </a:rPr>
              <a:t>rough draft</a:t>
            </a:r>
            <a:r>
              <a:rPr lang="en">
                <a:solidFill>
                  <a:schemeClr val="dk1"/>
                </a:solidFill>
              </a:rPr>
              <a:t> </a:t>
            </a:r>
            <a:r>
              <a:rPr b="1" lang="en">
                <a:solidFill>
                  <a:schemeClr val="dk1"/>
                </a:solidFill>
              </a:rPr>
              <a:t>prompt</a:t>
            </a:r>
            <a:r>
              <a:rPr lang="en">
                <a:solidFill>
                  <a:schemeClr val="dk1"/>
                </a:solidFill>
              </a:rPr>
              <a:t> that our agents can use to answer questions.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Essentially, we just tell our model that it has access to </a:t>
            </a:r>
            <a:r>
              <a:rPr b="1" lang="en">
                <a:solidFill>
                  <a:schemeClr val="dk1"/>
                </a:solidFill>
              </a:rPr>
              <a:t>THESE</a:t>
            </a:r>
            <a:r>
              <a:rPr lang="en">
                <a:solidFill>
                  <a:schemeClr val="dk1"/>
                </a:solidFill>
              </a:rPr>
              <a:t> meta files, </a:t>
            </a:r>
            <a:r>
              <a:rPr b="1" lang="en">
                <a:solidFill>
                  <a:schemeClr val="dk1"/>
                </a:solidFill>
              </a:rPr>
              <a:t>THIS</a:t>
            </a:r>
            <a:r>
              <a:rPr lang="en">
                <a:solidFill>
                  <a:schemeClr val="dk1"/>
                </a:solidFill>
              </a:rPr>
              <a:t> video, and </a:t>
            </a:r>
            <a:r>
              <a:rPr b="1" lang="en">
                <a:solidFill>
                  <a:schemeClr val="dk1"/>
                </a:solidFill>
              </a:rPr>
              <a:t>THIS</a:t>
            </a:r>
            <a:r>
              <a:rPr lang="en">
                <a:solidFill>
                  <a:schemeClr val="dk1"/>
                </a:solidFill>
              </a:rPr>
              <a:t> question.</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And then to go </a:t>
            </a:r>
            <a:r>
              <a:rPr i="1" lang="en">
                <a:solidFill>
                  <a:schemeClr val="dk1"/>
                </a:solidFill>
              </a:rPr>
              <a:t>Answer your question</a:t>
            </a:r>
            <a:endParaRPr i="1">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i="1">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Naturally, that first attempt isn't going to perform well — but that's by design. The </a:t>
            </a:r>
            <a:r>
              <a:rPr b="1" lang="en">
                <a:solidFill>
                  <a:schemeClr val="dk1"/>
                </a:solidFill>
              </a:rPr>
              <a:t>GOAL</a:t>
            </a:r>
            <a:r>
              <a:rPr lang="en">
                <a:solidFill>
                  <a:schemeClr val="dk1"/>
                </a:solidFill>
              </a:rPr>
              <a:t> is to initially generate failures that we can trace. We want to see where localization went wrong, where things were misinterpreted, or where certain stages were bypassed, etc.</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rgbClr val="FF0000"/>
                </a:solidFill>
              </a:rPr>
              <a:t>SLOW DOWN</a:t>
            </a:r>
            <a:endParaRPr>
              <a:solidFill>
                <a:srgbClr val="FF0000"/>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Based on the errors found in our initial responses, we then use an </a:t>
            </a:r>
            <a:r>
              <a:rPr i="1" lang="en">
                <a:solidFill>
                  <a:schemeClr val="dk1"/>
                </a:solidFill>
              </a:rPr>
              <a:t>analysis</a:t>
            </a:r>
            <a:r>
              <a:rPr lang="en">
                <a:solidFill>
                  <a:schemeClr val="dk1"/>
                </a:solidFill>
              </a:rPr>
              <a:t> agent to diagnose some of the failures found in that </a:t>
            </a:r>
            <a:r>
              <a:rPr b="1" lang="en">
                <a:solidFill>
                  <a:schemeClr val="dk1"/>
                </a:solidFill>
              </a:rPr>
              <a:t>workflow </a:t>
            </a:r>
            <a:r>
              <a:rPr lang="en">
                <a:solidFill>
                  <a:schemeClr val="dk1"/>
                </a:solidFill>
              </a:rPr>
              <a:t>&amp; then specifically revise it to better answer questions.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In the paper, we call our</a:t>
            </a:r>
            <a:r>
              <a:rPr i="1" lang="en">
                <a:solidFill>
                  <a:schemeClr val="dk1"/>
                </a:solidFill>
              </a:rPr>
              <a:t> “rough draft” </a:t>
            </a:r>
            <a:r>
              <a:rPr lang="en">
                <a:solidFill>
                  <a:schemeClr val="dk1"/>
                </a:solidFill>
              </a:rPr>
              <a:t>workflow </a:t>
            </a:r>
            <a:r>
              <a:rPr b="1" lang="en">
                <a:solidFill>
                  <a:schemeClr val="dk1"/>
                </a:solidFill>
              </a:rPr>
              <a:t>W0</a:t>
            </a:r>
            <a:r>
              <a:rPr lang="en">
                <a:solidFill>
                  <a:schemeClr val="dk1"/>
                </a:solidFill>
              </a:rPr>
              <a:t>. We have Gemini Flash 3.7 answer our full list of validations questions using that W0 workflow. In addition to just answering, it also logs its entire reasoning process throughout. So we’re logging the temporal windows are selected, what’s observed in each window, and generally how it’s deriving its final conclusion.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After all validation questions are answered, the analysis agents THEN compare those results to ground truth &amp; diagnose </a:t>
            </a:r>
            <a:r>
              <a:rPr b="1" i="1" lang="en">
                <a:solidFill>
                  <a:schemeClr val="dk1"/>
                </a:solidFill>
              </a:rPr>
              <a:t>WHERE </a:t>
            </a:r>
            <a:r>
              <a:rPr lang="en">
                <a:solidFill>
                  <a:schemeClr val="dk1"/>
                </a:solidFill>
              </a:rPr>
              <a:t> the reasoning broke down and </a:t>
            </a:r>
            <a:r>
              <a:rPr b="1" i="1" lang="en">
                <a:solidFill>
                  <a:schemeClr val="dk1"/>
                </a:solidFill>
              </a:rPr>
              <a:t>WHY</a:t>
            </a:r>
            <a:r>
              <a:rPr lang="en">
                <a:solidFill>
                  <a:schemeClr val="dk1"/>
                </a:solidFill>
              </a:rPr>
              <a:t> the reasoning broke down.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That information allows us to make revisions to the next iteration of our workflow, which we call W1. We repeat this cycle of “solve validation questions, analyze approach taken, &amp; revise” until we arrive at our final workflow W*, which is what we’ll use in the full 500 person test set.</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I imagine that there’ll be questions regarding the choice of </a:t>
            </a:r>
            <a:r>
              <a:rPr b="1" i="1" lang="en">
                <a:solidFill>
                  <a:schemeClr val="dk1"/>
                </a:solidFill>
              </a:rPr>
              <a:t>final</a:t>
            </a:r>
            <a:r>
              <a:rPr lang="en">
                <a:solidFill>
                  <a:schemeClr val="dk1"/>
                </a:solidFill>
              </a:rPr>
              <a:t> workflow… To be transparent,</a:t>
            </a:r>
            <a:r>
              <a:rPr i="1" lang="en">
                <a:solidFill>
                  <a:schemeClr val="dk1"/>
                </a:solidFill>
              </a:rPr>
              <a:t> and this is sort of the nature of these challenges</a:t>
            </a:r>
            <a:r>
              <a:rPr lang="en">
                <a:solidFill>
                  <a:schemeClr val="dk1"/>
                </a:solidFill>
              </a:rPr>
              <a:t>, we chose our final W after we ran out of tokens &amp; the deadline crept closer — not because our search had converged. I think  that with more time and compute, more iteration would’ve brought further gains.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None/>
            </a:pPr>
            <a:r>
              <a:t/>
            </a:r>
            <a:endParaRPr b="1"/>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3fa6a3d579a_1_4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0" name="Google Shape;230;g3fa6a3d579a_1_4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Agentic Solver</a:t>
            </a:r>
            <a:endParaRPr b="1">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This brings us to our final agentic solver, which actually answers our questions. For 500 total test questions, we initialize a fresh agent for each, allowing us to run up to 30 agents in parallel. All answering questions at the same time.</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First, our solver </a:t>
            </a:r>
            <a:r>
              <a:rPr i="1" lang="en">
                <a:solidFill>
                  <a:schemeClr val="dk1"/>
                </a:solidFill>
              </a:rPr>
              <a:t>reads </a:t>
            </a:r>
            <a:r>
              <a:rPr lang="en">
                <a:solidFill>
                  <a:schemeClr val="dk1"/>
                </a:solidFill>
              </a:rPr>
              <a:t>the question </a:t>
            </a:r>
            <a:r>
              <a:rPr b="1" i="1" lang="en">
                <a:solidFill>
                  <a:schemeClr val="dk1"/>
                </a:solidFill>
              </a:rPr>
              <a:t>without</a:t>
            </a:r>
            <a:r>
              <a:rPr lang="en">
                <a:solidFill>
                  <a:schemeClr val="dk1"/>
                </a:solidFill>
              </a:rPr>
              <a:t> seeing the answer choices.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rgbClr val="FF0000"/>
                </a:solidFill>
              </a:rPr>
              <a:t>Slowwwww take a breath</a:t>
            </a:r>
            <a:endParaRPr>
              <a:solidFill>
                <a:srgbClr val="FF0000"/>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It then uses the metadata indexes to find regions in which our event might occur.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Within those temporal regions, our agent then watches &amp; </a:t>
            </a:r>
            <a:r>
              <a:rPr b="1" lang="en">
                <a:solidFill>
                  <a:schemeClr val="dk1"/>
                </a:solidFill>
              </a:rPr>
              <a:t>records</a:t>
            </a:r>
            <a:r>
              <a:rPr lang="en">
                <a:solidFill>
                  <a:schemeClr val="dk1"/>
                </a:solidFill>
              </a:rPr>
              <a:t> what it’s observing.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After all regions are recorded (generally there’s about 3 regions &amp; they’re around 3 minutes combined),</a:t>
            </a:r>
            <a:r>
              <a:rPr i="1" lang="en">
                <a:solidFill>
                  <a:schemeClr val="dk1"/>
                </a:solidFill>
              </a:rPr>
              <a:t> our agents then compare the information that's found in our logs to the answer choices </a:t>
            </a:r>
            <a:r>
              <a:rPr lang="en">
                <a:solidFill>
                  <a:schemeClr val="dk1"/>
                </a:solidFill>
              </a:rPr>
              <a:t>to find overlap.</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i="1">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For example, if our question is 'What sport are the children playing?' and the agent logs that it sees 'children kicking a ball back and forth on a grass field,' it then sees the options — A) Soccer, B) Basketball, C) Tennis, then it matches what it observed in that region to Soccer.</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rgbClr val="FF0000"/>
                </a:solidFill>
              </a:rPr>
              <a:t>Pause</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If there's no overlap, then we perform a targeted recheck, but this time with the answer choices visible.</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On this second search we’re now aware that our pipeline hasn’t effectively localized the event, so we’re </a:t>
            </a:r>
            <a:r>
              <a:rPr i="1" lang="en">
                <a:solidFill>
                  <a:schemeClr val="dk1"/>
                </a:solidFill>
              </a:rPr>
              <a:t>giving it a nudge</a:t>
            </a:r>
            <a:r>
              <a:rPr lang="en">
                <a:solidFill>
                  <a:schemeClr val="dk1"/>
                </a:solidFill>
              </a:rPr>
              <a:t> so to speak  to guide a more focused search. If evidence still remains insufficient after this second loop, then our solver just makes a best guess.</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I’ll quickly address why we don’t allow our agents to see answer choices for every search: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rgbClr val="FF0000"/>
              </a:solidFill>
            </a:endParaRPr>
          </a:p>
          <a:p>
            <a:pPr indent="0" lvl="0" marL="0" rtl="0" algn="l">
              <a:spcBef>
                <a:spcPts val="0"/>
              </a:spcBef>
              <a:spcAft>
                <a:spcPts val="0"/>
              </a:spcAft>
              <a:buClr>
                <a:schemeClr val="dk1"/>
              </a:buClr>
              <a:buSzPts val="1100"/>
              <a:buFont typeface="Arial"/>
              <a:buNone/>
            </a:pPr>
            <a:r>
              <a:rPr lang="en">
                <a:solidFill>
                  <a:srgbClr val="FF0000"/>
                </a:solidFill>
              </a:rPr>
              <a:t>SLOW DOWN IT IS OKAY THAT YOU ARE OVER TIME</a:t>
            </a:r>
            <a:endParaRPr>
              <a:solidFill>
                <a:srgbClr val="FF0000"/>
              </a:solidFill>
            </a:endParaRPr>
          </a:p>
          <a:p>
            <a:pPr indent="0" lvl="0" marL="0" rtl="0" algn="l">
              <a:spcBef>
                <a:spcPts val="0"/>
              </a:spcBef>
              <a:spcAft>
                <a:spcPts val="0"/>
              </a:spcAft>
              <a:buClr>
                <a:schemeClr val="dk1"/>
              </a:buClr>
              <a:buSzPts val="1100"/>
              <a:buFont typeface="Arial"/>
              <a:buNone/>
            </a:pPr>
            <a:r>
              <a:t/>
            </a:r>
            <a:endParaRPr>
              <a:solidFill>
                <a:srgbClr val="FF0000"/>
              </a:solidFill>
            </a:endParaRPr>
          </a:p>
          <a:p>
            <a:pPr indent="0" lvl="0" marL="0" rtl="0" algn="l">
              <a:spcBef>
                <a:spcPts val="0"/>
              </a:spcBef>
              <a:spcAft>
                <a:spcPts val="0"/>
              </a:spcAft>
              <a:buClr>
                <a:schemeClr val="dk1"/>
              </a:buClr>
              <a:buSzPts val="1100"/>
              <a:buFont typeface="Arial"/>
              <a:buNone/>
            </a:pPr>
            <a:r>
              <a:rPr lang="en">
                <a:solidFill>
                  <a:schemeClr val="dk1"/>
                </a:solidFill>
              </a:rPr>
              <a:t>LLMs are probabilistic next-token predictors — if we include words like 'soccer' in the query, the model can anchor on that and bias its observations toward confirming that as opposed to just reasoning independently. By withholding the options on the first pass, we force the solver to find its answer purely from what it’s </a:t>
            </a:r>
            <a:r>
              <a:rPr i="1" lang="en">
                <a:solidFill>
                  <a:schemeClr val="dk1"/>
                </a:solidFill>
              </a:rPr>
              <a:t>perceiving (Perception Test)</a:t>
            </a:r>
            <a:r>
              <a:rPr lang="en">
                <a:solidFill>
                  <a:schemeClr val="dk1"/>
                </a:solidFill>
              </a:rPr>
              <a:t> in the media rather than rather than fitting evidence to a specific option.</a:t>
            </a:r>
            <a:endParaRPr>
              <a:solidFill>
                <a:schemeClr val="dk1"/>
              </a:solidFill>
            </a:endParaRPr>
          </a:p>
          <a:p>
            <a:pPr indent="0" lvl="0" marL="0" rtl="0" algn="l">
              <a:lnSpc>
                <a:spcPct val="100000"/>
              </a:lnSpc>
              <a:spcBef>
                <a:spcPts val="0"/>
              </a:spcBef>
              <a:spcAft>
                <a:spcPts val="0"/>
              </a:spcAft>
              <a:buNone/>
            </a:pPr>
            <a:r>
              <a:t/>
            </a:r>
            <a:endParaRPr b="1"/>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3fa6a3d579a_1_5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0" name="Google Shape;280;g3fa6a3d579a_1_5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t>Results &amp; Findings</a:t>
            </a:r>
            <a:endParaRPr b="1"/>
          </a:p>
          <a:p>
            <a:pPr indent="0" lvl="0" marL="0" rtl="0" algn="l">
              <a:spcBef>
                <a:spcPts val="0"/>
              </a:spcBef>
              <a:spcAft>
                <a:spcPts val="0"/>
              </a:spcAft>
              <a:buNone/>
            </a:pPr>
            <a:r>
              <a:t/>
            </a:r>
            <a:endParaRPr b="1"/>
          </a:p>
          <a:p>
            <a:pPr indent="0" lvl="0" marL="0" rtl="0" algn="l">
              <a:spcBef>
                <a:spcPts val="0"/>
              </a:spcBef>
              <a:spcAft>
                <a:spcPts val="0"/>
              </a:spcAft>
              <a:buNone/>
            </a:pPr>
            <a:r>
              <a:rPr lang="en"/>
              <a:t>Using the final workflow &amp; Antigravity harness alongside Gemini 3.7 Flash High, we achieved a top-1 accuracy of 78.2% — which placed us 2nd on the leaderboard.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Again, we</a:t>
            </a:r>
            <a:r>
              <a:rPr lang="en"/>
              <a:t> ran 30 independent agents in parallel over multiple hours to answer all 500 questions.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For videos with an average duration of 72 minutes, the agents selected an average of 3.6 candidate timestamps, which covered about 3 minutes of total video time… on average.</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The solver took an average of about 17 minutes per question, with a large standard deviation of 22 minutes.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en"/>
              <a:t>The shortest solving time was 2.5 minutes, and the longest was 197 minutes.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
              <a:t>And then lastly, every session used an average of about 402,000 input tokens and 26,000 output tokens.</a:t>
            </a:r>
            <a:endParaRPr/>
          </a:p>
          <a:p>
            <a:pPr indent="0" lvl="0" marL="0" rtl="0" algn="l">
              <a:lnSpc>
                <a:spcPct val="100000"/>
              </a:lnSpc>
              <a:spcBef>
                <a:spcPts val="0"/>
              </a:spcBef>
              <a:spcAft>
                <a:spcPts val="0"/>
              </a:spcAft>
              <a:buNone/>
            </a:pPr>
            <a:r>
              <a:rPr lang="en"/>
              <a: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3fa6a3d579a_1_5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4" name="Google Shape;304;g3fa6a3d579a_1_58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Closing</a:t>
            </a:r>
            <a:endParaRPr b="1">
              <a:solidFill>
                <a:schemeClr val="dk1"/>
              </a:solidFill>
            </a:endParaRPr>
          </a:p>
          <a:p>
            <a:pPr indent="0" lvl="0" marL="0" rtl="0" algn="l">
              <a:lnSpc>
                <a:spcPct val="115000"/>
              </a:lnSpc>
              <a:spcBef>
                <a:spcPts val="1200"/>
              </a:spcBef>
              <a:spcAft>
                <a:spcPts val="0"/>
              </a:spcAft>
              <a:buClr>
                <a:schemeClr val="dk1"/>
              </a:buClr>
              <a:buSzPts val="1100"/>
              <a:buFont typeface="Arial"/>
              <a:buNone/>
            </a:pPr>
            <a:r>
              <a:rPr i="1" lang="en">
                <a:solidFill>
                  <a:schemeClr val="dk1"/>
                </a:solidFill>
              </a:rPr>
              <a:t>SKIP THIS</a:t>
            </a:r>
            <a:endParaRPr i="1">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In terms of limitations, our system is currently bottlenecked to Gemini as the only frontier model with native audio understanding — Claude, ChatGPT, and others simply can't process the audio component that many of these questions require. And our workflow search was constrained by time, not convergence — with more resources, there's room to improve.</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I know I’m pressed for time, but quickly on a more personal note — I just want to say how this whole experience has reminded me why I got into research in the first place. A few months ago, this was just a challenge I entered hoping to learn something more about computer vision &amp; hopefully perform well, And now I'm standing here in Sweden, sharing our work at ECCV.</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I want to thank Tony Ha again for being a great co-author, I want to thank David Crandall for his guidance &amp; mentorship,  I want to thank the challenge organizers for the opportunity, and then I want to thank all of you for your time. I hope you enjoyed, Thank you.</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120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4" name="Shape 54"/>
        <p:cNvGrpSpPr/>
        <p:nvPr/>
      </p:nvGrpSpPr>
      <p:grpSpPr>
        <a:xfrm>
          <a:off x="0" y="0"/>
          <a:ext cx="0" cy="0"/>
          <a:chOff x="0" y="0"/>
          <a:chExt cx="0" cy="0"/>
        </a:xfrm>
      </p:grpSpPr>
      <p:sp>
        <p:nvSpPr>
          <p:cNvPr id="55" name="Google Shape;55;p14"/>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56" name="Google Shape;56;p14"/>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7" name="Google Shape;57;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58" name="Shape 58"/>
        <p:cNvGrpSpPr/>
        <p:nvPr/>
      </p:nvGrpSpPr>
      <p:grpSpPr>
        <a:xfrm>
          <a:off x="0" y="0"/>
          <a:ext cx="0" cy="0"/>
          <a:chOff x="0" y="0"/>
          <a:chExt cx="0" cy="0"/>
        </a:xfrm>
      </p:grpSpPr>
      <p:sp>
        <p:nvSpPr>
          <p:cNvPr id="59" name="Google Shape;59;p1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0" name="Google Shape;60;p1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61" name="Google Shape;61;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2" name="Shape 62"/>
        <p:cNvGrpSpPr/>
        <p:nvPr/>
      </p:nvGrpSpPr>
      <p:grpSpPr>
        <a:xfrm>
          <a:off x="0" y="0"/>
          <a:ext cx="0" cy="0"/>
          <a:chOff x="0" y="0"/>
          <a:chExt cx="0" cy="0"/>
        </a:xfrm>
      </p:grpSpPr>
      <p:sp>
        <p:nvSpPr>
          <p:cNvPr id="63" name="Google Shape;63;p16"/>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64" name="Google Shape;64;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5" name="Shape 65"/>
        <p:cNvGrpSpPr/>
        <p:nvPr/>
      </p:nvGrpSpPr>
      <p:grpSpPr>
        <a:xfrm>
          <a:off x="0" y="0"/>
          <a:ext cx="0" cy="0"/>
          <a:chOff x="0" y="0"/>
          <a:chExt cx="0" cy="0"/>
        </a:xfrm>
      </p:grpSpPr>
      <p:sp>
        <p:nvSpPr>
          <p:cNvPr id="66" name="Google Shape;66;p1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7" name="Google Shape;67;p17"/>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68" name="Google Shape;68;p17"/>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69" name="Google Shape;69;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0" name="Shape 70"/>
        <p:cNvGrpSpPr/>
        <p:nvPr/>
      </p:nvGrpSpPr>
      <p:grpSpPr>
        <a:xfrm>
          <a:off x="0" y="0"/>
          <a:ext cx="0" cy="0"/>
          <a:chOff x="0" y="0"/>
          <a:chExt cx="0" cy="0"/>
        </a:xfrm>
      </p:grpSpPr>
      <p:sp>
        <p:nvSpPr>
          <p:cNvPr id="71" name="Google Shape;71;p1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2" name="Google Shape;72;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3" name="Shape 73"/>
        <p:cNvGrpSpPr/>
        <p:nvPr/>
      </p:nvGrpSpPr>
      <p:grpSpPr>
        <a:xfrm>
          <a:off x="0" y="0"/>
          <a:ext cx="0" cy="0"/>
          <a:chOff x="0" y="0"/>
          <a:chExt cx="0" cy="0"/>
        </a:xfrm>
      </p:grpSpPr>
      <p:sp>
        <p:nvSpPr>
          <p:cNvPr id="74" name="Google Shape;74;p19"/>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75" name="Google Shape;75;p19"/>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76" name="Google Shape;76;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7" name="Shape 77"/>
        <p:cNvGrpSpPr/>
        <p:nvPr/>
      </p:nvGrpSpPr>
      <p:grpSpPr>
        <a:xfrm>
          <a:off x="0" y="0"/>
          <a:ext cx="0" cy="0"/>
          <a:chOff x="0" y="0"/>
          <a:chExt cx="0" cy="0"/>
        </a:xfrm>
      </p:grpSpPr>
      <p:sp>
        <p:nvSpPr>
          <p:cNvPr id="78" name="Google Shape;78;p20"/>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79" name="Google Shape;79;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0" name="Shape 80"/>
        <p:cNvGrpSpPr/>
        <p:nvPr/>
      </p:nvGrpSpPr>
      <p:grpSpPr>
        <a:xfrm>
          <a:off x="0" y="0"/>
          <a:ext cx="0" cy="0"/>
          <a:chOff x="0" y="0"/>
          <a:chExt cx="0" cy="0"/>
        </a:xfrm>
      </p:grpSpPr>
      <p:sp>
        <p:nvSpPr>
          <p:cNvPr id="81" name="Google Shape;81;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21"/>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83" name="Google Shape;83;p21"/>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4" name="Google Shape;84;p21"/>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85" name="Google Shape;85;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6" name="Shape 86"/>
        <p:cNvGrpSpPr/>
        <p:nvPr/>
      </p:nvGrpSpPr>
      <p:grpSpPr>
        <a:xfrm>
          <a:off x="0" y="0"/>
          <a:ext cx="0" cy="0"/>
          <a:chOff x="0" y="0"/>
          <a:chExt cx="0" cy="0"/>
        </a:xfrm>
      </p:grpSpPr>
      <p:sp>
        <p:nvSpPr>
          <p:cNvPr id="87" name="Google Shape;87;p22"/>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88" name="Google Shape;88;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9" name="Shape 89"/>
        <p:cNvGrpSpPr/>
        <p:nvPr/>
      </p:nvGrpSpPr>
      <p:grpSpPr>
        <a:xfrm>
          <a:off x="0" y="0"/>
          <a:ext cx="0" cy="0"/>
          <a:chOff x="0" y="0"/>
          <a:chExt cx="0" cy="0"/>
        </a:xfrm>
      </p:grpSpPr>
      <p:sp>
        <p:nvSpPr>
          <p:cNvPr id="90" name="Google Shape;90;p23"/>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91" name="Google Shape;91;p23"/>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92" name="Google Shape;92;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3" name="Shape 93"/>
        <p:cNvGrpSpPr/>
        <p:nvPr/>
      </p:nvGrpSpPr>
      <p:grpSpPr>
        <a:xfrm>
          <a:off x="0" y="0"/>
          <a:ext cx="0" cy="0"/>
          <a:chOff x="0" y="0"/>
          <a:chExt cx="0" cy="0"/>
        </a:xfrm>
      </p:grpSpPr>
      <p:sp>
        <p:nvSpPr>
          <p:cNvPr id="94" name="Google Shape;94;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1.png"/><Relationship Id="rId8" Type="http://schemas.openxmlformats.org/officeDocument/2006/relationships/image" Target="../media/image9.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8.png"/><Relationship Id="rId4" Type="http://schemas.openxmlformats.org/officeDocument/2006/relationships/image" Target="../media/image10.png"/><Relationship Id="rId5"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25"/>
          <p:cNvSpPr txBox="1"/>
          <p:nvPr>
            <p:ph type="ctrTitle"/>
          </p:nvPr>
        </p:nvSpPr>
        <p:spPr>
          <a:xfrm>
            <a:off x="311700" y="955858"/>
            <a:ext cx="87978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b="1" lang="en" sz="2500"/>
              <a:t>The Fourth Perception Test Challenge</a:t>
            </a:r>
            <a:endParaRPr b="1" sz="2500"/>
          </a:p>
          <a:p>
            <a:pPr indent="0" lvl="0" marL="0" rtl="0" algn="ctr">
              <a:spcBef>
                <a:spcPts val="0"/>
              </a:spcBef>
              <a:spcAft>
                <a:spcPts val="0"/>
              </a:spcAft>
              <a:buSzPts val="990"/>
              <a:buNone/>
            </a:pPr>
            <a:r>
              <a:rPr lang="en" sz="2000"/>
              <a:t>KilometerAudio (Task 3) @ECCV2026</a:t>
            </a:r>
            <a:endParaRPr sz="2000"/>
          </a:p>
          <a:p>
            <a:pPr indent="0" lvl="0" marL="0" rtl="0" algn="ctr">
              <a:spcBef>
                <a:spcPts val="0"/>
              </a:spcBef>
              <a:spcAft>
                <a:spcPts val="0"/>
              </a:spcAft>
              <a:buSzPts val="990"/>
              <a:buNone/>
            </a:pPr>
            <a:r>
              <a:t/>
            </a:r>
            <a:endParaRPr sz="2000"/>
          </a:p>
          <a:p>
            <a:pPr indent="0" lvl="0" marL="0" rtl="0" algn="ctr">
              <a:spcBef>
                <a:spcPts val="0"/>
              </a:spcBef>
              <a:spcAft>
                <a:spcPts val="0"/>
              </a:spcAft>
              <a:buSzPts val="990"/>
              <a:buNone/>
            </a:pPr>
            <a:r>
              <a:rPr b="1" lang="en" sz="2100"/>
              <a:t>AVRA: An Audio-Visual Reasoning Agent </a:t>
            </a:r>
            <a:r>
              <a:rPr b="1" lang="en" sz="2100"/>
              <a:t>for</a:t>
            </a:r>
            <a:r>
              <a:rPr b="1" lang="en" sz="2100"/>
              <a:t> Long-Form Video QA</a:t>
            </a:r>
            <a:endParaRPr b="1" sz="2100"/>
          </a:p>
          <a:p>
            <a:pPr indent="0" lvl="0" marL="0" rtl="0" algn="ctr">
              <a:spcBef>
                <a:spcPts val="0"/>
              </a:spcBef>
              <a:spcAft>
                <a:spcPts val="0"/>
              </a:spcAft>
              <a:buClr>
                <a:schemeClr val="dk1"/>
              </a:buClr>
              <a:buSzPts val="990"/>
              <a:buFont typeface="Arial"/>
              <a:buNone/>
            </a:pPr>
            <a:r>
              <a:rPr lang="en" sz="2000"/>
              <a:t>Team IUCV</a:t>
            </a:r>
            <a:endParaRPr sz="2000"/>
          </a:p>
        </p:txBody>
      </p:sp>
      <p:pic>
        <p:nvPicPr>
          <p:cNvPr id="100" name="Google Shape;100;p25"/>
          <p:cNvPicPr preferRelativeResize="0"/>
          <p:nvPr/>
        </p:nvPicPr>
        <p:blipFill rotWithShape="1">
          <a:blip r:embed="rId3">
            <a:alphaModFix/>
          </a:blip>
          <a:srcRect b="0" l="12162" r="14130" t="0"/>
          <a:stretch/>
        </p:blipFill>
        <p:spPr>
          <a:xfrm>
            <a:off x="3589425" y="160550"/>
            <a:ext cx="1965101" cy="888700"/>
          </a:xfrm>
          <a:prstGeom prst="rect">
            <a:avLst/>
          </a:prstGeom>
          <a:noFill/>
          <a:ln>
            <a:noFill/>
          </a:ln>
        </p:spPr>
      </p:pic>
      <p:pic>
        <p:nvPicPr>
          <p:cNvPr id="101" name="Google Shape;101;p25"/>
          <p:cNvPicPr preferRelativeResize="0"/>
          <p:nvPr/>
        </p:nvPicPr>
        <p:blipFill>
          <a:blip r:embed="rId4">
            <a:alphaModFix/>
          </a:blip>
          <a:stretch>
            <a:fillRect/>
          </a:stretch>
        </p:blipFill>
        <p:spPr>
          <a:xfrm>
            <a:off x="7789925" y="145625"/>
            <a:ext cx="727275" cy="918550"/>
          </a:xfrm>
          <a:prstGeom prst="rect">
            <a:avLst/>
          </a:prstGeom>
          <a:noFill/>
          <a:ln>
            <a:noFill/>
          </a:ln>
        </p:spPr>
      </p:pic>
      <p:graphicFrame>
        <p:nvGraphicFramePr>
          <p:cNvPr id="102" name="Google Shape;102;p25"/>
          <p:cNvGraphicFramePr/>
          <p:nvPr/>
        </p:nvGraphicFramePr>
        <p:xfrm>
          <a:off x="0" y="3039554"/>
          <a:ext cx="3000000" cy="3000000"/>
        </p:xfrm>
        <a:graphic>
          <a:graphicData uri="http://schemas.openxmlformats.org/drawingml/2006/table">
            <a:tbl>
              <a:tblPr>
                <a:noFill/>
                <a:tableStyleId>{4FDFAE90-2BCF-48FD-828C-65D91F5AA360}</a:tableStyleId>
              </a:tblPr>
              <a:tblGrid>
                <a:gridCol w="3048000"/>
                <a:gridCol w="3048000"/>
                <a:gridCol w="3048000"/>
              </a:tblGrid>
              <a:tr h="1295375">
                <a:tc>
                  <a:txBody>
                    <a:bodyPr/>
                    <a:lstStyle/>
                    <a:p>
                      <a:pPr indent="0" lvl="0" marL="0" rtl="0" algn="ctr">
                        <a:spcBef>
                          <a:spcPts val="0"/>
                        </a:spcBef>
                        <a:spcAft>
                          <a:spcPts val="0"/>
                        </a:spcAft>
                        <a:buNone/>
                      </a:pPr>
                      <a:r>
                        <a:t/>
                      </a:r>
                      <a:endParaRPr/>
                    </a:p>
                  </a:txBody>
                  <a:tcPr marT="91425" marB="91425" marR="91425" marL="91425">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tcPr>
                </a:tc>
                <a:tc>
                  <a:txBody>
                    <a:bodyPr/>
                    <a:lstStyle/>
                    <a:p>
                      <a:pPr indent="0" lvl="0" marL="0" rtl="0" algn="ctr">
                        <a:spcBef>
                          <a:spcPts val="0"/>
                        </a:spcBef>
                        <a:spcAft>
                          <a:spcPts val="0"/>
                        </a:spcAft>
                        <a:buNone/>
                      </a:pPr>
                      <a:r>
                        <a:t/>
                      </a:r>
                      <a:endParaRPr/>
                    </a:p>
                  </a:txBody>
                  <a:tcPr marT="91425" marB="91425" marR="91425" marL="91425">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tcPr>
                </a:tc>
                <a:tc>
                  <a:txBody>
                    <a:bodyPr/>
                    <a:lstStyle/>
                    <a:p>
                      <a:pPr indent="0" lvl="0" marL="0" rtl="0" algn="ctr">
                        <a:spcBef>
                          <a:spcPts val="0"/>
                        </a:spcBef>
                        <a:spcAft>
                          <a:spcPts val="0"/>
                        </a:spcAft>
                        <a:buNone/>
                      </a:pPr>
                      <a:r>
                        <a:t/>
                      </a:r>
                      <a:endParaRPr/>
                    </a:p>
                  </a:txBody>
                  <a:tcPr marT="91425" marB="91425" marR="91425" marL="91425">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tcPr>
                </a:tc>
              </a:tr>
              <a:tr h="356875">
                <a:tc>
                  <a:txBody>
                    <a:bodyPr/>
                    <a:lstStyle/>
                    <a:p>
                      <a:pPr indent="0" lvl="0" marL="0" rtl="0" algn="ctr">
                        <a:lnSpc>
                          <a:spcPct val="115000"/>
                        </a:lnSpc>
                        <a:spcBef>
                          <a:spcPts val="0"/>
                        </a:spcBef>
                        <a:spcAft>
                          <a:spcPts val="0"/>
                        </a:spcAft>
                        <a:buNone/>
                      </a:pPr>
                      <a:r>
                        <a:rPr lang="en">
                          <a:solidFill>
                            <a:schemeClr val="dk1"/>
                          </a:solidFill>
                        </a:rPr>
                        <a:t>Edred Azziz</a:t>
                      </a:r>
                      <a:r>
                        <a:rPr lang="en" sz="1100">
                          <a:solidFill>
                            <a:srgbClr val="94A3B8"/>
                          </a:solidFill>
                        </a:rPr>
                        <a:t>  ·  </a:t>
                      </a:r>
                      <a:r>
                        <a:rPr lang="en" sz="1100">
                          <a:solidFill>
                            <a:srgbClr val="64748B"/>
                          </a:solidFill>
                        </a:rPr>
                        <a:t>Undergraduate</a:t>
                      </a:r>
                      <a:endParaRPr/>
                    </a:p>
                  </a:txBody>
                  <a:tcPr marT="91425" marB="91425" marR="91425" marL="91425">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solidFill>
                            <a:schemeClr val="dk1"/>
                          </a:solidFill>
                        </a:rPr>
                        <a:t>Juhyung (Tony) Ha</a:t>
                      </a:r>
                      <a:r>
                        <a:rPr lang="en" sz="1100">
                          <a:solidFill>
                            <a:srgbClr val="94A3B8"/>
                          </a:solidFill>
                        </a:rPr>
                        <a:t>  ·  </a:t>
                      </a:r>
                      <a:r>
                        <a:rPr lang="en" sz="1100">
                          <a:solidFill>
                            <a:srgbClr val="64748B"/>
                          </a:solidFill>
                        </a:rPr>
                        <a:t>Ph.D. student</a:t>
                      </a:r>
                      <a:endParaRPr/>
                    </a:p>
                  </a:txBody>
                  <a:tcPr marT="91425" marB="91425" marR="91425" marL="91425">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solidFill>
                            <a:schemeClr val="dk1"/>
                          </a:solidFill>
                        </a:rPr>
                        <a:t>David J. Crandall</a:t>
                      </a:r>
                      <a:r>
                        <a:rPr lang="en" sz="1100">
                          <a:solidFill>
                            <a:srgbClr val="94A3B8"/>
                          </a:solidFill>
                        </a:rPr>
                        <a:t>  ·  </a:t>
                      </a:r>
                      <a:r>
                        <a:rPr lang="en" sz="1100">
                          <a:solidFill>
                            <a:srgbClr val="64748B"/>
                          </a:solidFill>
                        </a:rPr>
                        <a:t>Faculty</a:t>
                      </a:r>
                      <a:endParaRPr/>
                    </a:p>
                  </a:txBody>
                  <a:tcPr marT="91425" marB="91425" marR="91425" marL="91425">
                    <a:lnL cap="flat" cmpd="sng" w="9525">
                      <a:solidFill>
                        <a:schemeClr val="lt1">
                          <a:alpha val="0"/>
                        </a:schemeClr>
                      </a:solidFill>
                      <a:prstDash val="solid"/>
                      <a:round/>
                      <a:headEnd len="sm" w="sm" type="none"/>
                      <a:tailEnd len="sm" w="sm" type="none"/>
                    </a:lnL>
                    <a:lnR cap="flat" cmpd="sng" w="9525">
                      <a:solidFill>
                        <a:schemeClr val="lt1">
                          <a:alpha val="0"/>
                        </a:schemeClr>
                      </a:solidFill>
                      <a:prstDash val="solid"/>
                      <a:round/>
                      <a:headEnd len="sm" w="sm" type="none"/>
                      <a:tailEnd len="sm" w="sm" type="none"/>
                    </a:lnR>
                    <a:lnT cap="flat" cmpd="sng" w="9525">
                      <a:solidFill>
                        <a:schemeClr val="lt1">
                          <a:alpha val="0"/>
                        </a:schemeClr>
                      </a:solidFill>
                      <a:prstDash val="solid"/>
                      <a:round/>
                      <a:headEnd len="sm" w="sm" type="none"/>
                      <a:tailEnd len="sm" w="sm" type="none"/>
                    </a:lnT>
                    <a:lnB cap="flat" cmpd="sng" w="9525">
                      <a:solidFill>
                        <a:schemeClr val="lt1">
                          <a:alpha val="0"/>
                        </a:schemeClr>
                      </a:solidFill>
                      <a:prstDash val="solid"/>
                      <a:round/>
                      <a:headEnd len="sm" w="sm" type="none"/>
                      <a:tailEnd len="sm" w="sm" type="none"/>
                    </a:lnB>
                  </a:tcPr>
                </a:tc>
              </a:tr>
            </a:tbl>
          </a:graphicData>
        </a:graphic>
      </p:graphicFrame>
      <p:pic>
        <p:nvPicPr>
          <p:cNvPr id="103" name="Google Shape;103;p25"/>
          <p:cNvPicPr preferRelativeResize="0"/>
          <p:nvPr/>
        </p:nvPicPr>
        <p:blipFill>
          <a:blip r:embed="rId5">
            <a:alphaModFix/>
          </a:blip>
          <a:stretch>
            <a:fillRect/>
          </a:stretch>
        </p:blipFill>
        <p:spPr>
          <a:xfrm>
            <a:off x="3939786" y="3090313"/>
            <a:ext cx="1264425" cy="1264425"/>
          </a:xfrm>
          <a:prstGeom prst="rect">
            <a:avLst/>
          </a:prstGeom>
          <a:noFill/>
          <a:ln>
            <a:noFill/>
          </a:ln>
        </p:spPr>
      </p:pic>
      <p:pic>
        <p:nvPicPr>
          <p:cNvPr id="104" name="Google Shape;104;p25"/>
          <p:cNvPicPr preferRelativeResize="0"/>
          <p:nvPr/>
        </p:nvPicPr>
        <p:blipFill>
          <a:blip r:embed="rId6">
            <a:alphaModFix/>
          </a:blip>
          <a:stretch>
            <a:fillRect/>
          </a:stretch>
        </p:blipFill>
        <p:spPr>
          <a:xfrm>
            <a:off x="7013600" y="3109963"/>
            <a:ext cx="1225150" cy="1225150"/>
          </a:xfrm>
          <a:prstGeom prst="rect">
            <a:avLst/>
          </a:prstGeom>
          <a:noFill/>
          <a:ln>
            <a:noFill/>
          </a:ln>
        </p:spPr>
      </p:pic>
      <p:sp>
        <p:nvSpPr>
          <p:cNvPr id="105" name="Google Shape;105;p25"/>
          <p:cNvSpPr txBox="1"/>
          <p:nvPr/>
        </p:nvSpPr>
        <p:spPr>
          <a:xfrm>
            <a:off x="2821338" y="4762225"/>
            <a:ext cx="3501300" cy="308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chemeClr val="dk2"/>
                </a:solidFill>
              </a:rPr>
              <a:t>Indiana University Bloomington</a:t>
            </a:r>
            <a:endParaRPr sz="1300">
              <a:solidFill>
                <a:schemeClr val="dk2"/>
              </a:solidFill>
            </a:endParaRPr>
          </a:p>
        </p:txBody>
      </p:sp>
      <p:pic>
        <p:nvPicPr>
          <p:cNvPr id="106" name="Google Shape;106;p25"/>
          <p:cNvPicPr preferRelativeResize="0"/>
          <p:nvPr/>
        </p:nvPicPr>
        <p:blipFill rotWithShape="1">
          <a:blip r:embed="rId7">
            <a:alphaModFix/>
          </a:blip>
          <a:srcRect b="41322" l="20498" r="19775" t="39124"/>
          <a:stretch/>
        </p:blipFill>
        <p:spPr>
          <a:xfrm>
            <a:off x="311710" y="435404"/>
            <a:ext cx="2391683" cy="489350"/>
          </a:xfrm>
          <a:prstGeom prst="rect">
            <a:avLst/>
          </a:prstGeom>
          <a:noFill/>
          <a:ln>
            <a:noFill/>
          </a:ln>
        </p:spPr>
      </p:pic>
      <p:pic>
        <p:nvPicPr>
          <p:cNvPr id="107" name="Google Shape;107;p25" title="IMG_5235.jpeg"/>
          <p:cNvPicPr preferRelativeResize="0"/>
          <p:nvPr/>
        </p:nvPicPr>
        <p:blipFill>
          <a:blip r:embed="rId8">
            <a:alphaModFix/>
          </a:blip>
          <a:stretch>
            <a:fillRect/>
          </a:stretch>
        </p:blipFill>
        <p:spPr>
          <a:xfrm>
            <a:off x="854651" y="3109976"/>
            <a:ext cx="1275725" cy="12757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6"/>
          <p:cNvSpPr txBox="1"/>
          <p:nvPr/>
        </p:nvSpPr>
        <p:spPr>
          <a:xfrm>
            <a:off x="384048" y="237744"/>
            <a:ext cx="8376000" cy="149400"/>
          </a:xfrm>
          <a:prstGeom prst="rect">
            <a:avLst/>
          </a:prstGeom>
          <a:noFill/>
          <a:ln>
            <a:noFill/>
          </a:ln>
        </p:spPr>
        <p:txBody>
          <a:bodyPr anchorCtr="0" anchor="t" bIns="9125" lIns="18275" spcFirstLastPara="1" rIns="18275" wrap="square" tIns="9125">
            <a:spAutoFit/>
          </a:bodyPr>
          <a:lstStyle/>
          <a:p>
            <a:pPr indent="0" lvl="0" marL="0" marR="0" rtl="0" algn="l">
              <a:lnSpc>
                <a:spcPct val="112000"/>
              </a:lnSpc>
              <a:spcBef>
                <a:spcPts val="0"/>
              </a:spcBef>
              <a:spcAft>
                <a:spcPts val="0"/>
              </a:spcAft>
              <a:buNone/>
            </a:pPr>
            <a:r>
              <a:rPr b="1" i="0" lang="en" sz="850" u="none" cap="none" strike="noStrike">
                <a:solidFill>
                  <a:srgbClr val="990000"/>
                </a:solidFill>
                <a:latin typeface="Arial"/>
                <a:ea typeface="Arial"/>
                <a:cs typeface="Arial"/>
                <a:sym typeface="Arial"/>
              </a:rPr>
              <a:t>THE FOURTH PERCEPTION TEST CHALLENGE · ECCV 2026</a:t>
            </a:r>
            <a:endParaRPr/>
          </a:p>
        </p:txBody>
      </p:sp>
      <p:sp>
        <p:nvSpPr>
          <p:cNvPr id="113" name="Google Shape;113;p26"/>
          <p:cNvSpPr txBox="1"/>
          <p:nvPr/>
        </p:nvSpPr>
        <p:spPr>
          <a:xfrm>
            <a:off x="384048" y="475488"/>
            <a:ext cx="8376000" cy="341700"/>
          </a:xfrm>
          <a:prstGeom prst="rect">
            <a:avLst/>
          </a:prstGeom>
          <a:noFill/>
          <a:ln>
            <a:noFill/>
          </a:ln>
        </p:spPr>
        <p:txBody>
          <a:bodyPr anchorCtr="0" anchor="t" bIns="9125" lIns="18275" spcFirstLastPara="1" rIns="18275" wrap="square" tIns="9125">
            <a:spAutoFit/>
          </a:bodyPr>
          <a:lstStyle/>
          <a:p>
            <a:pPr indent="0" lvl="0" marL="0" marR="0" rtl="0" algn="l">
              <a:lnSpc>
                <a:spcPct val="112000"/>
              </a:lnSpc>
              <a:spcBef>
                <a:spcPts val="0"/>
              </a:spcBef>
              <a:spcAft>
                <a:spcPts val="0"/>
              </a:spcAft>
              <a:buNone/>
            </a:pPr>
            <a:r>
              <a:rPr b="1" i="0" lang="en" sz="2100" u="none" cap="none" strike="noStrike">
                <a:solidFill>
                  <a:srgbClr val="0F172A"/>
                </a:solidFill>
                <a:latin typeface="Arial"/>
                <a:ea typeface="Arial"/>
                <a:cs typeface="Arial"/>
                <a:sym typeface="Arial"/>
              </a:rPr>
              <a:t>KilometerAudio (Task 3)</a:t>
            </a:r>
            <a:endParaRPr/>
          </a:p>
        </p:txBody>
      </p:sp>
      <p:sp>
        <p:nvSpPr>
          <p:cNvPr id="114" name="Google Shape;114;p26"/>
          <p:cNvSpPr/>
          <p:nvPr/>
        </p:nvSpPr>
        <p:spPr>
          <a:xfrm>
            <a:off x="388620" y="1005840"/>
            <a:ext cx="502800" cy="38400"/>
          </a:xfrm>
          <a:prstGeom prst="rect">
            <a:avLst/>
          </a:prstGeom>
          <a:solidFill>
            <a:srgbClr val="99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5" name="Google Shape;115;p26"/>
          <p:cNvSpPr txBox="1"/>
          <p:nvPr/>
        </p:nvSpPr>
        <p:spPr>
          <a:xfrm>
            <a:off x="384048" y="4882896"/>
            <a:ext cx="4572000" cy="133800"/>
          </a:xfrm>
          <a:prstGeom prst="rect">
            <a:avLst/>
          </a:prstGeom>
          <a:noFill/>
          <a:ln>
            <a:noFill/>
          </a:ln>
        </p:spPr>
        <p:txBody>
          <a:bodyPr anchorCtr="0" anchor="t" bIns="9125" lIns="18275" spcFirstLastPara="1" rIns="18275" wrap="square" tIns="9125">
            <a:spAutoFit/>
          </a:bodyPr>
          <a:lstStyle/>
          <a:p>
            <a:pPr indent="0" lvl="0" marL="0" marR="0" rtl="0" algn="l">
              <a:lnSpc>
                <a:spcPct val="112000"/>
              </a:lnSpc>
              <a:spcBef>
                <a:spcPts val="0"/>
              </a:spcBef>
              <a:spcAft>
                <a:spcPts val="0"/>
              </a:spcAft>
              <a:buNone/>
            </a:pPr>
            <a:r>
              <a:rPr b="0" i="0" lang="en" sz="750" u="none" cap="none" strike="noStrike">
                <a:solidFill>
                  <a:srgbClr val="94A3B8"/>
                </a:solidFill>
                <a:latin typeface="Arial"/>
                <a:ea typeface="Arial"/>
                <a:cs typeface="Arial"/>
                <a:sym typeface="Arial"/>
              </a:rPr>
              <a:t>AVRA  ·  Team IUCV  ·  Indiana University Bloomington</a:t>
            </a:r>
            <a:endParaRPr/>
          </a:p>
        </p:txBody>
      </p:sp>
      <p:sp>
        <p:nvSpPr>
          <p:cNvPr id="116" name="Google Shape;116;p26"/>
          <p:cNvSpPr txBox="1"/>
          <p:nvPr/>
        </p:nvSpPr>
        <p:spPr>
          <a:xfrm>
            <a:off x="5559552" y="4882896"/>
            <a:ext cx="3200400" cy="133800"/>
          </a:xfrm>
          <a:prstGeom prst="rect">
            <a:avLst/>
          </a:prstGeom>
          <a:noFill/>
          <a:ln>
            <a:noFill/>
          </a:ln>
        </p:spPr>
        <p:txBody>
          <a:bodyPr anchorCtr="0" anchor="t" bIns="9125" lIns="18275" spcFirstLastPara="1" rIns="18275" wrap="square" tIns="9125">
            <a:spAutoFit/>
          </a:bodyPr>
          <a:lstStyle/>
          <a:p>
            <a:pPr indent="0" lvl="0" marL="0" marR="0" rtl="0" algn="r">
              <a:lnSpc>
                <a:spcPct val="112000"/>
              </a:lnSpc>
              <a:spcBef>
                <a:spcPts val="0"/>
              </a:spcBef>
              <a:spcAft>
                <a:spcPts val="0"/>
              </a:spcAft>
              <a:buNone/>
            </a:pPr>
            <a:r>
              <a:rPr b="0" i="0" lang="en" sz="750" u="none" cap="none" strike="noStrike">
                <a:solidFill>
                  <a:srgbClr val="94A3B8"/>
                </a:solidFill>
                <a:latin typeface="Arial"/>
                <a:ea typeface="Arial"/>
                <a:cs typeface="Arial"/>
                <a:sym typeface="Arial"/>
              </a:rPr>
              <a:t>ECCV 2026 Perception Test Challenge  —  2 / 8</a:t>
            </a:r>
            <a:endParaRPr/>
          </a:p>
        </p:txBody>
      </p:sp>
      <p:sp>
        <p:nvSpPr>
          <p:cNvPr id="117" name="Google Shape;117;p26"/>
          <p:cNvSpPr/>
          <p:nvPr/>
        </p:nvSpPr>
        <p:spPr>
          <a:xfrm>
            <a:off x="384048" y="1170432"/>
            <a:ext cx="1984200" cy="768000"/>
          </a:xfrm>
          <a:prstGeom prst="roundRect">
            <a:avLst>
              <a:gd fmla="val 6000" name="adj"/>
            </a:avLst>
          </a:prstGeom>
          <a:solidFill>
            <a:srgbClr val="FBF4F4"/>
          </a:solidFill>
          <a:ln cap="flat" cmpd="sng" w="12700">
            <a:solidFill>
              <a:srgbClr val="E8CFC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8" name="Google Shape;118;p26"/>
          <p:cNvSpPr txBox="1"/>
          <p:nvPr/>
        </p:nvSpPr>
        <p:spPr>
          <a:xfrm>
            <a:off x="438912" y="1170432"/>
            <a:ext cx="1874400" cy="655200"/>
          </a:xfrm>
          <a:prstGeom prst="rect">
            <a:avLst/>
          </a:prstGeom>
          <a:noFill/>
          <a:ln>
            <a:noFill/>
          </a:ln>
        </p:spPr>
        <p:txBody>
          <a:bodyPr anchorCtr="0" anchor="ctr" bIns="9125" lIns="18275" spcFirstLastPara="1" rIns="18275" wrap="square" tIns="9125">
            <a:spAutoFit/>
          </a:bodyPr>
          <a:lstStyle/>
          <a:p>
            <a:pPr indent="0" lvl="0" marL="0" marR="0" rtl="0" algn="ctr">
              <a:lnSpc>
                <a:spcPct val="100000"/>
              </a:lnSpc>
              <a:spcBef>
                <a:spcPts val="0"/>
              </a:spcBef>
              <a:spcAft>
                <a:spcPts val="0"/>
              </a:spcAft>
              <a:buNone/>
            </a:pPr>
            <a:r>
              <a:rPr b="1" i="0" lang="en" sz="2100" u="none" cap="none" strike="noStrike">
                <a:solidFill>
                  <a:srgbClr val="990000"/>
                </a:solidFill>
                <a:latin typeface="Arial"/>
                <a:ea typeface="Arial"/>
                <a:cs typeface="Arial"/>
                <a:sym typeface="Arial"/>
              </a:rPr>
              <a:t>218</a:t>
            </a:r>
            <a:endParaRPr/>
          </a:p>
          <a:p>
            <a:pPr indent="0" lvl="0" marL="0" marR="0" rtl="0" algn="ctr">
              <a:lnSpc>
                <a:spcPct val="105000"/>
              </a:lnSpc>
              <a:spcBef>
                <a:spcPts val="200"/>
              </a:spcBef>
              <a:spcAft>
                <a:spcPts val="0"/>
              </a:spcAft>
              <a:buNone/>
            </a:pPr>
            <a:r>
              <a:rPr b="1" i="0" lang="en" sz="900" u="none" cap="none" strike="noStrike">
                <a:solidFill>
                  <a:srgbClr val="0F172A"/>
                </a:solidFill>
                <a:latin typeface="Arial"/>
                <a:ea typeface="Arial"/>
                <a:cs typeface="Arial"/>
                <a:sym typeface="Arial"/>
              </a:rPr>
              <a:t>test videos</a:t>
            </a:r>
            <a:endParaRPr/>
          </a:p>
          <a:p>
            <a:pPr indent="0" lvl="0" marL="0" marR="0" rtl="0" algn="ctr">
              <a:lnSpc>
                <a:spcPct val="105000"/>
              </a:lnSpc>
              <a:spcBef>
                <a:spcPts val="150"/>
              </a:spcBef>
              <a:spcAft>
                <a:spcPts val="0"/>
              </a:spcAft>
              <a:buNone/>
            </a:pPr>
            <a:r>
              <a:rPr b="0" i="0" lang="en" sz="800" u="none" cap="none" strike="noStrike">
                <a:solidFill>
                  <a:srgbClr val="64748B"/>
                </a:solidFill>
                <a:latin typeface="Arial"/>
                <a:ea typeface="Arial"/>
                <a:cs typeface="Arial"/>
                <a:sym typeface="Arial"/>
              </a:rPr>
              <a:t>~1-hour walking tours</a:t>
            </a:r>
            <a:endParaRPr/>
          </a:p>
        </p:txBody>
      </p:sp>
      <p:sp>
        <p:nvSpPr>
          <p:cNvPr id="119" name="Google Shape;119;p26"/>
          <p:cNvSpPr/>
          <p:nvPr/>
        </p:nvSpPr>
        <p:spPr>
          <a:xfrm>
            <a:off x="2514600" y="1170432"/>
            <a:ext cx="1984200" cy="768000"/>
          </a:xfrm>
          <a:prstGeom prst="roundRect">
            <a:avLst>
              <a:gd fmla="val 6000" name="adj"/>
            </a:avLst>
          </a:prstGeom>
          <a:solidFill>
            <a:srgbClr val="F8FAFC"/>
          </a:solidFill>
          <a:ln cap="flat" cmpd="sng" w="12700">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0" name="Google Shape;120;p26"/>
          <p:cNvSpPr txBox="1"/>
          <p:nvPr/>
        </p:nvSpPr>
        <p:spPr>
          <a:xfrm>
            <a:off x="2569464" y="1170432"/>
            <a:ext cx="1874400" cy="655200"/>
          </a:xfrm>
          <a:prstGeom prst="rect">
            <a:avLst/>
          </a:prstGeom>
          <a:noFill/>
          <a:ln>
            <a:noFill/>
          </a:ln>
        </p:spPr>
        <p:txBody>
          <a:bodyPr anchorCtr="0" anchor="ctr" bIns="9125" lIns="18275" spcFirstLastPara="1" rIns="18275" wrap="square" tIns="9125">
            <a:spAutoFit/>
          </a:bodyPr>
          <a:lstStyle/>
          <a:p>
            <a:pPr indent="0" lvl="0" marL="0" marR="0" rtl="0" algn="ctr">
              <a:lnSpc>
                <a:spcPct val="100000"/>
              </a:lnSpc>
              <a:spcBef>
                <a:spcPts val="0"/>
              </a:spcBef>
              <a:spcAft>
                <a:spcPts val="0"/>
              </a:spcAft>
              <a:buNone/>
            </a:pPr>
            <a:r>
              <a:rPr b="1" i="0" lang="en" sz="2100" u="none" cap="none" strike="noStrike">
                <a:solidFill>
                  <a:srgbClr val="0F172A"/>
                </a:solidFill>
                <a:latin typeface="Arial"/>
                <a:ea typeface="Arial"/>
                <a:cs typeface="Arial"/>
                <a:sym typeface="Arial"/>
              </a:rPr>
              <a:t>500</a:t>
            </a:r>
            <a:endParaRPr/>
          </a:p>
          <a:p>
            <a:pPr indent="0" lvl="0" marL="0" marR="0" rtl="0" algn="ctr">
              <a:lnSpc>
                <a:spcPct val="105000"/>
              </a:lnSpc>
              <a:spcBef>
                <a:spcPts val="200"/>
              </a:spcBef>
              <a:spcAft>
                <a:spcPts val="0"/>
              </a:spcAft>
              <a:buNone/>
            </a:pPr>
            <a:r>
              <a:rPr b="1" i="0" lang="en" sz="900" u="none" cap="none" strike="noStrike">
                <a:solidFill>
                  <a:srgbClr val="475569"/>
                </a:solidFill>
                <a:latin typeface="Arial"/>
                <a:ea typeface="Arial"/>
                <a:cs typeface="Arial"/>
                <a:sym typeface="Arial"/>
              </a:rPr>
              <a:t>test questions</a:t>
            </a:r>
            <a:endParaRPr/>
          </a:p>
          <a:p>
            <a:pPr indent="0" lvl="0" marL="0" marR="0" rtl="0" algn="ctr">
              <a:lnSpc>
                <a:spcPct val="105000"/>
              </a:lnSpc>
              <a:spcBef>
                <a:spcPts val="150"/>
              </a:spcBef>
              <a:spcAft>
                <a:spcPts val="0"/>
              </a:spcAft>
              <a:buNone/>
            </a:pPr>
            <a:r>
              <a:rPr b="0" i="0" lang="en" sz="800" u="none" cap="none" strike="noStrike">
                <a:solidFill>
                  <a:srgbClr val="64748B"/>
                </a:solidFill>
                <a:latin typeface="Arial"/>
                <a:ea typeface="Arial"/>
                <a:cs typeface="Arial"/>
                <a:sym typeface="Arial"/>
              </a:rPr>
              <a:t>multiple choice</a:t>
            </a:r>
            <a:endParaRPr/>
          </a:p>
        </p:txBody>
      </p:sp>
      <p:sp>
        <p:nvSpPr>
          <p:cNvPr id="121" name="Google Shape;121;p26"/>
          <p:cNvSpPr/>
          <p:nvPr/>
        </p:nvSpPr>
        <p:spPr>
          <a:xfrm>
            <a:off x="4645152" y="1170432"/>
            <a:ext cx="1984200" cy="768000"/>
          </a:xfrm>
          <a:prstGeom prst="roundRect">
            <a:avLst>
              <a:gd fmla="val 6000" name="adj"/>
            </a:avLst>
          </a:prstGeom>
          <a:solidFill>
            <a:srgbClr val="F8FAFC"/>
          </a:solidFill>
          <a:ln cap="flat" cmpd="sng" w="12700">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2" name="Google Shape;122;p26"/>
          <p:cNvSpPr txBox="1"/>
          <p:nvPr/>
        </p:nvSpPr>
        <p:spPr>
          <a:xfrm>
            <a:off x="4700016" y="1170432"/>
            <a:ext cx="1874400" cy="655200"/>
          </a:xfrm>
          <a:prstGeom prst="rect">
            <a:avLst/>
          </a:prstGeom>
          <a:noFill/>
          <a:ln>
            <a:noFill/>
          </a:ln>
        </p:spPr>
        <p:txBody>
          <a:bodyPr anchorCtr="0" anchor="ctr" bIns="9125" lIns="18275" spcFirstLastPara="1" rIns="18275" wrap="square" tIns="9125">
            <a:spAutoFit/>
          </a:bodyPr>
          <a:lstStyle/>
          <a:p>
            <a:pPr indent="0" lvl="0" marL="0" marR="0" rtl="0" algn="ctr">
              <a:lnSpc>
                <a:spcPct val="100000"/>
              </a:lnSpc>
              <a:spcBef>
                <a:spcPts val="0"/>
              </a:spcBef>
              <a:spcAft>
                <a:spcPts val="0"/>
              </a:spcAft>
              <a:buNone/>
            </a:pPr>
            <a:r>
              <a:rPr b="1" i="0" lang="en" sz="2100" u="none" cap="none" strike="noStrike">
                <a:solidFill>
                  <a:srgbClr val="0F172A"/>
                </a:solidFill>
                <a:latin typeface="Arial"/>
                <a:ea typeface="Arial"/>
                <a:cs typeface="Arial"/>
                <a:sym typeface="Arial"/>
              </a:rPr>
              <a:t>~72 min</a:t>
            </a:r>
            <a:endParaRPr/>
          </a:p>
          <a:p>
            <a:pPr indent="0" lvl="0" marL="0" marR="0" rtl="0" algn="ctr">
              <a:lnSpc>
                <a:spcPct val="105000"/>
              </a:lnSpc>
              <a:spcBef>
                <a:spcPts val="200"/>
              </a:spcBef>
              <a:spcAft>
                <a:spcPts val="0"/>
              </a:spcAft>
              <a:buNone/>
            </a:pPr>
            <a:r>
              <a:rPr b="1" i="0" lang="en" sz="900" u="none" cap="none" strike="noStrike">
                <a:solidFill>
                  <a:srgbClr val="475569"/>
                </a:solidFill>
                <a:latin typeface="Arial"/>
                <a:ea typeface="Arial"/>
                <a:cs typeface="Arial"/>
                <a:sym typeface="Arial"/>
              </a:rPr>
              <a:t>avg. video length</a:t>
            </a:r>
            <a:endParaRPr/>
          </a:p>
          <a:p>
            <a:pPr indent="0" lvl="0" marL="0" marR="0" rtl="0" algn="ctr">
              <a:lnSpc>
                <a:spcPct val="105000"/>
              </a:lnSpc>
              <a:spcBef>
                <a:spcPts val="150"/>
              </a:spcBef>
              <a:spcAft>
                <a:spcPts val="0"/>
              </a:spcAft>
              <a:buNone/>
            </a:pPr>
            <a:r>
              <a:rPr b="0" i="0" lang="en" sz="800" u="none" cap="none" strike="noStrike">
                <a:solidFill>
                  <a:srgbClr val="64748B"/>
                </a:solidFill>
                <a:latin typeface="Arial"/>
                <a:ea typeface="Arial"/>
                <a:cs typeface="Arial"/>
                <a:sym typeface="Arial"/>
              </a:rPr>
              <a:t>unnarrated, real-world</a:t>
            </a:r>
            <a:endParaRPr/>
          </a:p>
        </p:txBody>
      </p:sp>
      <p:sp>
        <p:nvSpPr>
          <p:cNvPr id="123" name="Google Shape;123;p26"/>
          <p:cNvSpPr/>
          <p:nvPr/>
        </p:nvSpPr>
        <p:spPr>
          <a:xfrm>
            <a:off x="6775704" y="1170432"/>
            <a:ext cx="1984200" cy="768000"/>
          </a:xfrm>
          <a:prstGeom prst="roundRect">
            <a:avLst>
              <a:gd fmla="val 6000" name="adj"/>
            </a:avLst>
          </a:prstGeom>
          <a:solidFill>
            <a:srgbClr val="F8FAFC"/>
          </a:solidFill>
          <a:ln cap="flat" cmpd="sng" w="12700">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4" name="Google Shape;124;p26"/>
          <p:cNvSpPr txBox="1"/>
          <p:nvPr/>
        </p:nvSpPr>
        <p:spPr>
          <a:xfrm>
            <a:off x="6830568" y="1170432"/>
            <a:ext cx="1874400" cy="655200"/>
          </a:xfrm>
          <a:prstGeom prst="rect">
            <a:avLst/>
          </a:prstGeom>
          <a:noFill/>
          <a:ln>
            <a:noFill/>
          </a:ln>
        </p:spPr>
        <p:txBody>
          <a:bodyPr anchorCtr="0" anchor="ctr" bIns="9125" lIns="18275" spcFirstLastPara="1" rIns="18275" wrap="square" tIns="9125">
            <a:spAutoFit/>
          </a:bodyPr>
          <a:lstStyle/>
          <a:p>
            <a:pPr indent="0" lvl="0" marL="0" marR="0" rtl="0" algn="ctr">
              <a:lnSpc>
                <a:spcPct val="100000"/>
              </a:lnSpc>
              <a:spcBef>
                <a:spcPts val="0"/>
              </a:spcBef>
              <a:spcAft>
                <a:spcPts val="0"/>
              </a:spcAft>
              <a:buNone/>
            </a:pPr>
            <a:r>
              <a:rPr b="1" i="0" lang="en" sz="2100" u="none" cap="none" strike="noStrike">
                <a:solidFill>
                  <a:srgbClr val="0F172A"/>
                </a:solidFill>
                <a:latin typeface="Arial"/>
                <a:ea typeface="Arial"/>
                <a:cs typeface="Arial"/>
                <a:sym typeface="Arial"/>
              </a:rPr>
              <a:t>5 · 8</a:t>
            </a:r>
            <a:endParaRPr/>
          </a:p>
          <a:p>
            <a:pPr indent="0" lvl="0" marL="0" marR="0" rtl="0" algn="ctr">
              <a:lnSpc>
                <a:spcPct val="105000"/>
              </a:lnSpc>
              <a:spcBef>
                <a:spcPts val="200"/>
              </a:spcBef>
              <a:spcAft>
                <a:spcPts val="0"/>
              </a:spcAft>
              <a:buNone/>
            </a:pPr>
            <a:r>
              <a:rPr b="1" i="0" lang="en" sz="900" u="none" cap="none" strike="noStrike">
                <a:solidFill>
                  <a:srgbClr val="475569"/>
                </a:solidFill>
                <a:latin typeface="Arial"/>
                <a:ea typeface="Arial"/>
                <a:cs typeface="Arial"/>
                <a:sym typeface="Arial"/>
              </a:rPr>
              <a:t>validation videos · questions</a:t>
            </a:r>
            <a:endParaRPr/>
          </a:p>
          <a:p>
            <a:pPr indent="0" lvl="0" marL="0" marR="0" rtl="0" algn="ctr">
              <a:lnSpc>
                <a:spcPct val="105000"/>
              </a:lnSpc>
              <a:spcBef>
                <a:spcPts val="150"/>
              </a:spcBef>
              <a:spcAft>
                <a:spcPts val="0"/>
              </a:spcAft>
              <a:buNone/>
            </a:pPr>
            <a:r>
              <a:rPr b="0" i="0" lang="en" sz="800" u="none" cap="none" strike="noStrike">
                <a:solidFill>
                  <a:srgbClr val="64748B"/>
                </a:solidFill>
                <a:latin typeface="Arial"/>
                <a:ea typeface="Arial"/>
                <a:cs typeface="Arial"/>
                <a:sym typeface="Arial"/>
              </a:rPr>
              <a:t>with ground truth</a:t>
            </a:r>
            <a:endParaRPr/>
          </a:p>
        </p:txBody>
      </p:sp>
      <p:pic>
        <p:nvPicPr>
          <p:cNvPr descr="image.png" id="125" name="Google Shape;125;p26"/>
          <p:cNvPicPr preferRelativeResize="0"/>
          <p:nvPr/>
        </p:nvPicPr>
        <p:blipFill rotWithShape="1">
          <a:blip r:embed="rId3">
            <a:alphaModFix/>
          </a:blip>
          <a:srcRect b="0" l="0" r="0" t="0"/>
          <a:stretch/>
        </p:blipFill>
        <p:spPr>
          <a:xfrm>
            <a:off x="384048" y="2203704"/>
            <a:ext cx="5737677" cy="1975103"/>
          </a:xfrm>
          <a:prstGeom prst="rect">
            <a:avLst/>
          </a:prstGeom>
          <a:noFill/>
          <a:ln cap="flat" cmpd="sng" w="12700">
            <a:solidFill>
              <a:srgbClr val="E2E8F0"/>
            </a:solidFill>
            <a:prstDash val="solid"/>
            <a:round/>
            <a:headEnd len="sm" w="sm" type="none"/>
            <a:tailEnd len="sm" w="sm" type="none"/>
          </a:ln>
        </p:spPr>
      </p:pic>
      <p:grpSp>
        <p:nvGrpSpPr>
          <p:cNvPr id="126" name="Google Shape;126;p26"/>
          <p:cNvGrpSpPr/>
          <p:nvPr/>
        </p:nvGrpSpPr>
        <p:grpSpPr>
          <a:xfrm>
            <a:off x="6322893" y="2203704"/>
            <a:ext cx="2437200" cy="1975200"/>
            <a:chOff x="6322893" y="2203704"/>
            <a:chExt cx="2437200" cy="1975200"/>
          </a:xfrm>
        </p:grpSpPr>
        <p:sp>
          <p:nvSpPr>
            <p:cNvPr id="127" name="Google Shape;127;p26"/>
            <p:cNvSpPr/>
            <p:nvPr/>
          </p:nvSpPr>
          <p:spPr>
            <a:xfrm>
              <a:off x="6322893" y="2203704"/>
              <a:ext cx="2437200" cy="1975200"/>
            </a:xfrm>
            <a:prstGeom prst="roundRect">
              <a:avLst>
                <a:gd fmla="val 6000" name="adj"/>
              </a:avLst>
            </a:prstGeom>
            <a:solidFill>
              <a:srgbClr val="F8FAFC"/>
            </a:solidFill>
            <a:ln cap="flat" cmpd="sng" w="12700">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8" name="Google Shape;128;p26"/>
            <p:cNvSpPr txBox="1"/>
            <p:nvPr/>
          </p:nvSpPr>
          <p:spPr>
            <a:xfrm>
              <a:off x="6460053" y="2331720"/>
              <a:ext cx="2162700" cy="1482900"/>
            </a:xfrm>
            <a:prstGeom prst="rect">
              <a:avLst/>
            </a:prstGeom>
            <a:noFill/>
            <a:ln>
              <a:noFill/>
            </a:ln>
          </p:spPr>
          <p:txBody>
            <a:bodyPr anchorCtr="0" anchor="ctr" bIns="9125" lIns="18275" spcFirstLastPara="1" rIns="18275" wrap="square" tIns="9125">
              <a:spAutoFit/>
            </a:bodyPr>
            <a:lstStyle/>
            <a:p>
              <a:pPr indent="0" lvl="0" marL="0" marR="0" rtl="0" algn="l">
                <a:lnSpc>
                  <a:spcPct val="110000"/>
                </a:lnSpc>
                <a:spcBef>
                  <a:spcPts val="0"/>
                </a:spcBef>
                <a:spcAft>
                  <a:spcPts val="0"/>
                </a:spcAft>
                <a:buNone/>
              </a:pPr>
              <a:r>
                <a:rPr b="1" i="0" lang="en" sz="1100" u="none" cap="none" strike="noStrike">
                  <a:solidFill>
                    <a:srgbClr val="0F172A"/>
                  </a:solidFill>
                  <a:latin typeface="Arial"/>
                  <a:ea typeface="Arial"/>
                  <a:cs typeface="Arial"/>
                  <a:sym typeface="Arial"/>
                </a:rPr>
                <a:t>Example questions</a:t>
              </a:r>
              <a:endParaRPr/>
            </a:p>
            <a:p>
              <a:pPr indent="0" lvl="0" marL="0" marR="0" rtl="0" algn="l">
                <a:lnSpc>
                  <a:spcPct val="118000"/>
                </a:lnSpc>
                <a:spcBef>
                  <a:spcPts val="700"/>
                </a:spcBef>
                <a:spcAft>
                  <a:spcPts val="0"/>
                </a:spcAft>
                <a:buNone/>
              </a:pPr>
              <a:r>
                <a:rPr b="1" i="0" lang="en" sz="950" u="none" cap="none" strike="noStrike">
                  <a:solidFill>
                    <a:srgbClr val="990000"/>
                  </a:solidFill>
                  <a:latin typeface="Arial"/>
                  <a:ea typeface="Arial"/>
                  <a:cs typeface="Arial"/>
                  <a:sym typeface="Arial"/>
                </a:rPr>
                <a:t>Q  </a:t>
              </a:r>
              <a:r>
                <a:rPr b="0" i="0" lang="en" sz="950" u="none" cap="none" strike="noStrike">
                  <a:solidFill>
                    <a:srgbClr val="475569"/>
                  </a:solidFill>
                  <a:latin typeface="Arial"/>
                  <a:ea typeface="Arial"/>
                  <a:cs typeface="Arial"/>
                  <a:sym typeface="Arial"/>
                </a:rPr>
                <a:t>Around what time of the day is there an ambulance heard?</a:t>
              </a:r>
              <a:endParaRPr/>
            </a:p>
            <a:p>
              <a:pPr indent="0" lvl="0" marL="0" marR="0" rtl="0" algn="l">
                <a:lnSpc>
                  <a:spcPct val="118000"/>
                </a:lnSpc>
                <a:spcBef>
                  <a:spcPts val="700"/>
                </a:spcBef>
                <a:spcAft>
                  <a:spcPts val="0"/>
                </a:spcAft>
                <a:buNone/>
              </a:pPr>
              <a:r>
                <a:rPr b="1" i="0" lang="en" sz="950" u="none" cap="none" strike="noStrike">
                  <a:solidFill>
                    <a:srgbClr val="990000"/>
                  </a:solidFill>
                  <a:latin typeface="Arial"/>
                  <a:ea typeface="Arial"/>
                  <a:cs typeface="Arial"/>
                  <a:sym typeface="Arial"/>
                </a:rPr>
                <a:t>Q  </a:t>
              </a:r>
              <a:r>
                <a:rPr b="0" i="0" lang="en" sz="950" u="none" cap="none" strike="noStrike">
                  <a:solidFill>
                    <a:srgbClr val="475569"/>
                  </a:solidFill>
                  <a:latin typeface="Arial"/>
                  <a:ea typeface="Arial"/>
                  <a:cs typeface="Arial"/>
                  <a:sym typeface="Arial"/>
                </a:rPr>
                <a:t>How many times did the bell ring, and what was the time of day?</a:t>
              </a:r>
              <a:endParaRPr/>
            </a:p>
            <a:p>
              <a:pPr indent="0" lvl="0" marL="0" marR="0" rtl="0" algn="l">
                <a:lnSpc>
                  <a:spcPct val="118000"/>
                </a:lnSpc>
                <a:spcBef>
                  <a:spcPts val="700"/>
                </a:spcBef>
                <a:spcAft>
                  <a:spcPts val="0"/>
                </a:spcAft>
                <a:buNone/>
              </a:pPr>
              <a:r>
                <a:rPr b="1" i="0" lang="en" sz="950" u="none" cap="none" strike="noStrike">
                  <a:solidFill>
                    <a:srgbClr val="990000"/>
                  </a:solidFill>
                  <a:latin typeface="Arial"/>
                  <a:ea typeface="Arial"/>
                  <a:cs typeface="Arial"/>
                  <a:sym typeface="Arial"/>
                </a:rPr>
                <a:t>Q  </a:t>
              </a:r>
              <a:r>
                <a:rPr b="0" i="0" lang="en" sz="950" u="none" cap="none" strike="noStrike">
                  <a:solidFill>
                    <a:srgbClr val="475569"/>
                  </a:solidFill>
                  <a:latin typeface="Arial"/>
                  <a:ea typeface="Arial"/>
                  <a:cs typeface="Arial"/>
                  <a:sym typeface="Arial"/>
                </a:rPr>
                <a:t>In front of Pizza Hut, which instrument is being played?</a:t>
              </a:r>
              <a:endParaRPr/>
            </a:p>
          </p:txBody>
        </p:sp>
      </p:grpSp>
      <p:sp>
        <p:nvSpPr>
          <p:cNvPr id="129" name="Google Shape;129;p26"/>
          <p:cNvSpPr/>
          <p:nvPr/>
        </p:nvSpPr>
        <p:spPr>
          <a:xfrm>
            <a:off x="384048" y="4443983"/>
            <a:ext cx="1638300" cy="329100"/>
          </a:xfrm>
          <a:prstGeom prst="roundRect">
            <a:avLst>
              <a:gd fmla="val 50000" name="adj"/>
            </a:avLst>
          </a:prstGeom>
          <a:solidFill>
            <a:srgbClr val="FFFFFF"/>
          </a:solidFill>
          <a:ln cap="flat" cmpd="sng" w="127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850" u="none" cap="none" strike="noStrike">
                <a:solidFill>
                  <a:srgbClr val="0F172A"/>
                </a:solidFill>
                <a:latin typeface="Arial"/>
                <a:ea typeface="Arial"/>
                <a:cs typeface="Arial"/>
                <a:sym typeface="Arial"/>
              </a:rPr>
              <a:t>Temporal localization</a:t>
            </a:r>
            <a:endParaRPr/>
          </a:p>
        </p:txBody>
      </p:sp>
      <p:sp>
        <p:nvSpPr>
          <p:cNvPr id="130" name="Google Shape;130;p26"/>
          <p:cNvSpPr/>
          <p:nvPr/>
        </p:nvSpPr>
        <p:spPr>
          <a:xfrm>
            <a:off x="2168588" y="4443983"/>
            <a:ext cx="1581000" cy="329100"/>
          </a:xfrm>
          <a:prstGeom prst="roundRect">
            <a:avLst>
              <a:gd fmla="val 50000" name="adj"/>
            </a:avLst>
          </a:prstGeom>
          <a:solidFill>
            <a:srgbClr val="FFFFFF"/>
          </a:solidFill>
          <a:ln cap="flat" cmpd="sng" w="127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850" u="none" cap="none" strike="noStrike">
                <a:solidFill>
                  <a:srgbClr val="0F172A"/>
                </a:solidFill>
                <a:latin typeface="Arial"/>
                <a:ea typeface="Arial"/>
                <a:cs typeface="Arial"/>
                <a:sym typeface="Arial"/>
              </a:rPr>
              <a:t>Audio–visual linking</a:t>
            </a:r>
            <a:endParaRPr/>
          </a:p>
        </p:txBody>
      </p:sp>
      <p:sp>
        <p:nvSpPr>
          <p:cNvPr id="131" name="Google Shape;131;p26"/>
          <p:cNvSpPr/>
          <p:nvPr/>
        </p:nvSpPr>
        <p:spPr>
          <a:xfrm>
            <a:off x="3895915" y="4443983"/>
            <a:ext cx="1237800" cy="329100"/>
          </a:xfrm>
          <a:prstGeom prst="roundRect">
            <a:avLst>
              <a:gd fmla="val 50000" name="adj"/>
            </a:avLst>
          </a:prstGeom>
          <a:solidFill>
            <a:srgbClr val="FFFFFF"/>
          </a:solidFill>
          <a:ln cap="flat" cmpd="sng" w="127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850" u="none" cap="none" strike="noStrike">
                <a:solidFill>
                  <a:srgbClr val="0F172A"/>
                </a:solidFill>
                <a:latin typeface="Arial"/>
                <a:ea typeface="Arial"/>
                <a:cs typeface="Arial"/>
                <a:sym typeface="Arial"/>
              </a:rPr>
              <a:t>Event counting</a:t>
            </a:r>
            <a:endParaRPr/>
          </a:p>
        </p:txBody>
      </p:sp>
      <p:sp>
        <p:nvSpPr>
          <p:cNvPr id="132" name="Google Shape;132;p26"/>
          <p:cNvSpPr/>
          <p:nvPr/>
        </p:nvSpPr>
        <p:spPr>
          <a:xfrm>
            <a:off x="5279961" y="4443983"/>
            <a:ext cx="1523700" cy="329100"/>
          </a:xfrm>
          <a:prstGeom prst="roundRect">
            <a:avLst>
              <a:gd fmla="val 50000" name="adj"/>
            </a:avLst>
          </a:prstGeom>
          <a:solidFill>
            <a:srgbClr val="FFFFFF"/>
          </a:solidFill>
          <a:ln cap="flat" cmpd="sng" w="127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850" u="none" cap="none" strike="noStrike">
                <a:solidFill>
                  <a:srgbClr val="0F172A"/>
                </a:solidFill>
                <a:latin typeface="Arial"/>
                <a:ea typeface="Arial"/>
                <a:cs typeface="Arial"/>
                <a:sym typeface="Arial"/>
              </a:rPr>
              <a:t>Duration estimation</a:t>
            </a:r>
            <a:endParaRPr/>
          </a:p>
        </p:txBody>
      </p:sp>
      <p:sp>
        <p:nvSpPr>
          <p:cNvPr id="133" name="Google Shape;133;p26"/>
          <p:cNvSpPr/>
          <p:nvPr/>
        </p:nvSpPr>
        <p:spPr>
          <a:xfrm>
            <a:off x="6950074" y="4443983"/>
            <a:ext cx="1809900" cy="329100"/>
          </a:xfrm>
          <a:prstGeom prst="roundRect">
            <a:avLst>
              <a:gd fmla="val 50000" name="adj"/>
            </a:avLst>
          </a:prstGeom>
          <a:solidFill>
            <a:srgbClr val="FFFFFF"/>
          </a:solidFill>
          <a:ln cap="flat" cmpd="sng" w="127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850" u="none" cap="none" strike="noStrike">
                <a:solidFill>
                  <a:srgbClr val="0F172A"/>
                </a:solidFill>
                <a:latin typeface="Arial"/>
                <a:ea typeface="Arial"/>
                <a:cs typeface="Arial"/>
                <a:sym typeface="Arial"/>
              </a:rPr>
              <a:t>Fine-grained recognition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7"/>
          <p:cNvSpPr txBox="1"/>
          <p:nvPr/>
        </p:nvSpPr>
        <p:spPr>
          <a:xfrm>
            <a:off x="384048" y="237744"/>
            <a:ext cx="8376000" cy="149400"/>
          </a:xfrm>
          <a:prstGeom prst="rect">
            <a:avLst/>
          </a:prstGeom>
          <a:noFill/>
          <a:ln>
            <a:noFill/>
          </a:ln>
        </p:spPr>
        <p:txBody>
          <a:bodyPr anchorCtr="0" anchor="t" bIns="9125" lIns="18275" spcFirstLastPara="1" rIns="18275" wrap="square" tIns="9125">
            <a:spAutoFit/>
          </a:bodyPr>
          <a:lstStyle/>
          <a:p>
            <a:pPr indent="0" lvl="0" marL="0" marR="0" rtl="0" algn="l">
              <a:lnSpc>
                <a:spcPct val="112000"/>
              </a:lnSpc>
              <a:spcBef>
                <a:spcPts val="0"/>
              </a:spcBef>
              <a:spcAft>
                <a:spcPts val="0"/>
              </a:spcAft>
              <a:buNone/>
            </a:pPr>
            <a:r>
              <a:rPr b="1" i="0" lang="en" sz="850" u="none" cap="none" strike="noStrike">
                <a:solidFill>
                  <a:srgbClr val="990000"/>
                </a:solidFill>
                <a:latin typeface="Arial"/>
                <a:ea typeface="Arial"/>
                <a:cs typeface="Arial"/>
                <a:sym typeface="Arial"/>
              </a:rPr>
              <a:t>AVRA · AUDIO-VISUAL REASONING AGENT</a:t>
            </a:r>
            <a:endParaRPr/>
          </a:p>
        </p:txBody>
      </p:sp>
      <p:sp>
        <p:nvSpPr>
          <p:cNvPr id="139" name="Google Shape;139;p27"/>
          <p:cNvSpPr txBox="1"/>
          <p:nvPr/>
        </p:nvSpPr>
        <p:spPr>
          <a:xfrm>
            <a:off x="384048" y="475488"/>
            <a:ext cx="8376000" cy="341700"/>
          </a:xfrm>
          <a:prstGeom prst="rect">
            <a:avLst/>
          </a:prstGeom>
          <a:noFill/>
          <a:ln>
            <a:noFill/>
          </a:ln>
        </p:spPr>
        <p:txBody>
          <a:bodyPr anchorCtr="0" anchor="t" bIns="9125" lIns="18275" spcFirstLastPara="1" rIns="18275" wrap="square" tIns="9125">
            <a:spAutoFit/>
          </a:bodyPr>
          <a:lstStyle/>
          <a:p>
            <a:pPr indent="0" lvl="0" marL="0" marR="0" rtl="0" algn="l">
              <a:lnSpc>
                <a:spcPct val="112000"/>
              </a:lnSpc>
              <a:spcBef>
                <a:spcPts val="0"/>
              </a:spcBef>
              <a:spcAft>
                <a:spcPts val="0"/>
              </a:spcAft>
              <a:buNone/>
            </a:pPr>
            <a:r>
              <a:rPr b="1" i="0" lang="en" sz="2100" u="none" cap="none" strike="noStrike">
                <a:solidFill>
                  <a:srgbClr val="0F172A"/>
                </a:solidFill>
                <a:latin typeface="Arial"/>
                <a:ea typeface="Arial"/>
                <a:cs typeface="Arial"/>
                <a:sym typeface="Arial"/>
              </a:rPr>
              <a:t>Method Overview</a:t>
            </a:r>
            <a:endParaRPr/>
          </a:p>
        </p:txBody>
      </p:sp>
      <p:sp>
        <p:nvSpPr>
          <p:cNvPr id="140" name="Google Shape;140;p27"/>
          <p:cNvSpPr/>
          <p:nvPr/>
        </p:nvSpPr>
        <p:spPr>
          <a:xfrm>
            <a:off x="388620" y="1005840"/>
            <a:ext cx="502800" cy="38400"/>
          </a:xfrm>
          <a:prstGeom prst="rect">
            <a:avLst/>
          </a:prstGeom>
          <a:solidFill>
            <a:srgbClr val="99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41" name="Google Shape;141;p27"/>
          <p:cNvSpPr txBox="1"/>
          <p:nvPr/>
        </p:nvSpPr>
        <p:spPr>
          <a:xfrm>
            <a:off x="384048" y="4882896"/>
            <a:ext cx="4572000" cy="133800"/>
          </a:xfrm>
          <a:prstGeom prst="rect">
            <a:avLst/>
          </a:prstGeom>
          <a:noFill/>
          <a:ln>
            <a:noFill/>
          </a:ln>
        </p:spPr>
        <p:txBody>
          <a:bodyPr anchorCtr="0" anchor="t" bIns="9125" lIns="18275" spcFirstLastPara="1" rIns="18275" wrap="square" tIns="9125">
            <a:spAutoFit/>
          </a:bodyPr>
          <a:lstStyle/>
          <a:p>
            <a:pPr indent="0" lvl="0" marL="0" marR="0" rtl="0" algn="l">
              <a:lnSpc>
                <a:spcPct val="112000"/>
              </a:lnSpc>
              <a:spcBef>
                <a:spcPts val="0"/>
              </a:spcBef>
              <a:spcAft>
                <a:spcPts val="0"/>
              </a:spcAft>
              <a:buNone/>
            </a:pPr>
            <a:r>
              <a:rPr b="0" i="0" lang="en" sz="750" u="none" cap="none" strike="noStrike">
                <a:solidFill>
                  <a:srgbClr val="94A3B8"/>
                </a:solidFill>
                <a:latin typeface="Arial"/>
                <a:ea typeface="Arial"/>
                <a:cs typeface="Arial"/>
                <a:sym typeface="Arial"/>
              </a:rPr>
              <a:t>AVRA  ·  Team IUCV  ·  Indiana University Bloomington</a:t>
            </a:r>
            <a:endParaRPr/>
          </a:p>
        </p:txBody>
      </p:sp>
      <p:sp>
        <p:nvSpPr>
          <p:cNvPr id="142" name="Google Shape;142;p27"/>
          <p:cNvSpPr txBox="1"/>
          <p:nvPr/>
        </p:nvSpPr>
        <p:spPr>
          <a:xfrm>
            <a:off x="5559552" y="4882896"/>
            <a:ext cx="3200400" cy="133800"/>
          </a:xfrm>
          <a:prstGeom prst="rect">
            <a:avLst/>
          </a:prstGeom>
          <a:noFill/>
          <a:ln>
            <a:noFill/>
          </a:ln>
        </p:spPr>
        <p:txBody>
          <a:bodyPr anchorCtr="0" anchor="t" bIns="9125" lIns="18275" spcFirstLastPara="1" rIns="18275" wrap="square" tIns="9125">
            <a:spAutoFit/>
          </a:bodyPr>
          <a:lstStyle/>
          <a:p>
            <a:pPr indent="0" lvl="0" marL="0" marR="0" rtl="0" algn="r">
              <a:lnSpc>
                <a:spcPct val="112000"/>
              </a:lnSpc>
              <a:spcBef>
                <a:spcPts val="0"/>
              </a:spcBef>
              <a:spcAft>
                <a:spcPts val="0"/>
              </a:spcAft>
              <a:buNone/>
            </a:pPr>
            <a:r>
              <a:rPr b="0" i="0" lang="en" sz="750" u="none" cap="none" strike="noStrike">
                <a:solidFill>
                  <a:srgbClr val="94A3B8"/>
                </a:solidFill>
                <a:latin typeface="Arial"/>
                <a:ea typeface="Arial"/>
                <a:cs typeface="Arial"/>
                <a:sym typeface="Arial"/>
              </a:rPr>
              <a:t>ECCV 2026 Perception Test Challenge  —  3 / 8</a:t>
            </a:r>
            <a:endParaRPr/>
          </a:p>
        </p:txBody>
      </p:sp>
      <p:sp>
        <p:nvSpPr>
          <p:cNvPr id="143" name="Google Shape;143;p27"/>
          <p:cNvSpPr/>
          <p:nvPr/>
        </p:nvSpPr>
        <p:spPr>
          <a:xfrm>
            <a:off x="384048" y="1170432"/>
            <a:ext cx="3273600" cy="1902000"/>
          </a:xfrm>
          <a:prstGeom prst="roundRect">
            <a:avLst>
              <a:gd fmla="val 6000" name="adj"/>
            </a:avLst>
          </a:prstGeom>
          <a:solidFill>
            <a:srgbClr val="F8FAFC"/>
          </a:solidFill>
          <a:ln cap="flat" cmpd="sng" w="12700">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44" name="Google Shape;144;p27"/>
          <p:cNvSpPr txBox="1"/>
          <p:nvPr/>
        </p:nvSpPr>
        <p:spPr>
          <a:xfrm>
            <a:off x="548640" y="1307592"/>
            <a:ext cx="2944500" cy="1075200"/>
          </a:xfrm>
          <a:prstGeom prst="rect">
            <a:avLst/>
          </a:prstGeom>
          <a:noFill/>
          <a:ln>
            <a:noFill/>
          </a:ln>
        </p:spPr>
        <p:txBody>
          <a:bodyPr anchorCtr="0" anchor="ctr" bIns="9125" lIns="18275" spcFirstLastPara="1" rIns="18275" wrap="square" tIns="9125">
            <a:spAutoFit/>
          </a:bodyPr>
          <a:lstStyle/>
          <a:p>
            <a:pPr indent="0" lvl="0" marL="0" marR="0" rtl="0" algn="l">
              <a:lnSpc>
                <a:spcPct val="110000"/>
              </a:lnSpc>
              <a:spcBef>
                <a:spcPts val="0"/>
              </a:spcBef>
              <a:spcAft>
                <a:spcPts val="0"/>
              </a:spcAft>
              <a:buNone/>
            </a:pPr>
            <a:r>
              <a:rPr b="1" i="0" lang="en" sz="1150" u="none" cap="none" strike="noStrike">
                <a:solidFill>
                  <a:srgbClr val="0F172A"/>
                </a:solidFill>
                <a:latin typeface="Arial"/>
                <a:ea typeface="Arial"/>
                <a:cs typeface="Arial"/>
                <a:sym typeface="Arial"/>
              </a:rPr>
              <a:t>Foundation</a:t>
            </a:r>
            <a:endParaRPr/>
          </a:p>
          <a:p>
            <a:pPr indent="0" lvl="0" marL="0" marR="0" rtl="0" algn="l">
              <a:lnSpc>
                <a:spcPct val="120000"/>
              </a:lnSpc>
              <a:spcBef>
                <a:spcPts val="600"/>
              </a:spcBef>
              <a:spcAft>
                <a:spcPts val="0"/>
              </a:spcAft>
              <a:buNone/>
            </a:pPr>
            <a:r>
              <a:rPr b="0" i="0" lang="en" sz="1000" u="none" cap="none" strike="noStrike">
                <a:solidFill>
                  <a:srgbClr val="475569"/>
                </a:solidFill>
                <a:latin typeface="Arial"/>
                <a:ea typeface="Arial"/>
                <a:cs typeface="Arial"/>
                <a:sym typeface="Arial"/>
              </a:rPr>
              <a:t>Agentic harness </a:t>
            </a:r>
            <a:r>
              <a:rPr b="1" i="0" lang="en" sz="1000" u="none" cap="none" strike="noStrike">
                <a:solidFill>
                  <a:srgbClr val="0F172A"/>
                </a:solidFill>
                <a:latin typeface="Arial"/>
                <a:ea typeface="Arial"/>
                <a:cs typeface="Arial"/>
                <a:sym typeface="Arial"/>
              </a:rPr>
              <a:t>AGY</a:t>
            </a:r>
            <a:r>
              <a:rPr b="0" i="0" lang="en" sz="1000" u="none" cap="none" strike="noStrike">
                <a:solidFill>
                  <a:srgbClr val="475569"/>
                </a:solidFill>
                <a:latin typeface="Arial"/>
                <a:ea typeface="Arial"/>
                <a:cs typeface="Arial"/>
                <a:sym typeface="Arial"/>
              </a:rPr>
              <a:t> (antigravity-cli) with a </a:t>
            </a:r>
            <a:r>
              <a:rPr b="1" i="0" lang="en" sz="1000" u="none" cap="none" strike="noStrike">
                <a:solidFill>
                  <a:srgbClr val="0F172A"/>
                </a:solidFill>
                <a:latin typeface="Arial"/>
                <a:ea typeface="Arial"/>
                <a:cs typeface="Arial"/>
                <a:sym typeface="Arial"/>
              </a:rPr>
              <a:t>Gemini 3.7 Flash</a:t>
            </a:r>
            <a:r>
              <a:rPr b="0" i="0" lang="en" sz="1000" u="none" cap="none" strike="noStrike">
                <a:solidFill>
                  <a:srgbClr val="475569"/>
                </a:solidFill>
                <a:latin typeface="Arial"/>
                <a:ea typeface="Arial"/>
                <a:cs typeface="Arial"/>
                <a:sym typeface="Arial"/>
              </a:rPr>
              <a:t> — High Thinking backend.</a:t>
            </a:r>
            <a:endParaRPr/>
          </a:p>
          <a:p>
            <a:pPr indent="0" lvl="0" marL="0" marR="0" rtl="0" algn="l">
              <a:lnSpc>
                <a:spcPct val="120000"/>
              </a:lnSpc>
              <a:spcBef>
                <a:spcPts val="600"/>
              </a:spcBef>
              <a:spcAft>
                <a:spcPts val="0"/>
              </a:spcAft>
              <a:buNone/>
            </a:pPr>
            <a:r>
              <a:rPr b="0" i="0" lang="en" sz="1000" u="none" cap="none" strike="noStrike">
                <a:solidFill>
                  <a:srgbClr val="475569"/>
                </a:solidFill>
                <a:latin typeface="Arial"/>
                <a:ea typeface="Arial"/>
                <a:cs typeface="Arial"/>
                <a:sym typeface="Arial"/>
              </a:rPr>
              <a:t>Command-line tools + flexible problem-solving strategies for diverse question types.</a:t>
            </a:r>
            <a:endParaRPr/>
          </a:p>
        </p:txBody>
      </p:sp>
      <p:sp>
        <p:nvSpPr>
          <p:cNvPr id="145" name="Google Shape;145;p27"/>
          <p:cNvSpPr/>
          <p:nvPr/>
        </p:nvSpPr>
        <p:spPr>
          <a:xfrm>
            <a:off x="384048" y="3273552"/>
            <a:ext cx="3273600" cy="1499700"/>
          </a:xfrm>
          <a:prstGeom prst="roundRect">
            <a:avLst>
              <a:gd fmla="val 6000" name="adj"/>
            </a:avLst>
          </a:prstGeom>
          <a:solidFill>
            <a:srgbClr val="FBF4F4"/>
          </a:solidFill>
          <a:ln cap="flat" cmpd="sng" w="12700">
            <a:solidFill>
              <a:srgbClr val="E8CFC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46" name="Google Shape;146;p27"/>
          <p:cNvSpPr txBox="1"/>
          <p:nvPr/>
        </p:nvSpPr>
        <p:spPr>
          <a:xfrm>
            <a:off x="548640" y="3410712"/>
            <a:ext cx="2944500" cy="813300"/>
          </a:xfrm>
          <a:prstGeom prst="rect">
            <a:avLst/>
          </a:prstGeom>
          <a:noFill/>
          <a:ln>
            <a:noFill/>
          </a:ln>
        </p:spPr>
        <p:txBody>
          <a:bodyPr anchorCtr="0" anchor="ctr" bIns="9125" lIns="18275" spcFirstLastPara="1" rIns="18275" wrap="square" tIns="9125">
            <a:spAutoFit/>
          </a:bodyPr>
          <a:lstStyle/>
          <a:p>
            <a:pPr indent="0" lvl="0" marL="0" marR="0" rtl="0" algn="l">
              <a:lnSpc>
                <a:spcPct val="110000"/>
              </a:lnSpc>
              <a:spcBef>
                <a:spcPts val="0"/>
              </a:spcBef>
              <a:spcAft>
                <a:spcPts val="0"/>
              </a:spcAft>
              <a:buNone/>
            </a:pPr>
            <a:r>
              <a:rPr b="1" i="0" lang="en" sz="1150" u="none" cap="none" strike="noStrike">
                <a:solidFill>
                  <a:srgbClr val="990000"/>
                </a:solidFill>
                <a:latin typeface="Arial"/>
                <a:ea typeface="Arial"/>
                <a:cs typeface="Arial"/>
                <a:sym typeface="Arial"/>
              </a:rPr>
              <a:t>The problem</a:t>
            </a:r>
            <a:endParaRPr/>
          </a:p>
          <a:p>
            <a:pPr indent="0" lvl="0" marL="0" marR="0" rtl="0" algn="l">
              <a:lnSpc>
                <a:spcPct val="120000"/>
              </a:lnSpc>
              <a:spcBef>
                <a:spcPts val="600"/>
              </a:spcBef>
              <a:spcAft>
                <a:spcPts val="0"/>
              </a:spcAft>
              <a:buNone/>
            </a:pPr>
            <a:r>
              <a:rPr b="0" i="0" lang="en" sz="1000" u="none" cap="none" strike="noStrike">
                <a:solidFill>
                  <a:srgbClr val="475569"/>
                </a:solidFill>
                <a:latin typeface="Arial"/>
                <a:ea typeface="Arial"/>
                <a:cs typeface="Arial"/>
                <a:sym typeface="Arial"/>
              </a:rPr>
              <a:t>Out of the box, agents under-investigate the video: they answer before gathering evidence, and reasoning is weakly supported.</a:t>
            </a:r>
            <a:endParaRPr/>
          </a:p>
        </p:txBody>
      </p:sp>
      <p:cxnSp>
        <p:nvCxnSpPr>
          <p:cNvPr id="147" name="Google Shape;147;p27"/>
          <p:cNvCxnSpPr/>
          <p:nvPr/>
        </p:nvCxnSpPr>
        <p:spPr>
          <a:xfrm>
            <a:off x="3749039" y="2971800"/>
            <a:ext cx="457200" cy="0"/>
          </a:xfrm>
          <a:prstGeom prst="straightConnector1">
            <a:avLst/>
          </a:prstGeom>
          <a:noFill/>
          <a:ln cap="flat" cmpd="sng" w="22225">
            <a:solidFill>
              <a:srgbClr val="B0BCCB"/>
            </a:solidFill>
            <a:prstDash val="solid"/>
            <a:round/>
            <a:headEnd len="sm" w="sm" type="none"/>
            <a:tailEnd len="med" w="med" type="triangle"/>
          </a:ln>
        </p:spPr>
      </p:cxnSp>
      <p:sp>
        <p:nvSpPr>
          <p:cNvPr id="148" name="Google Shape;148;p27"/>
          <p:cNvSpPr/>
          <p:nvPr/>
        </p:nvSpPr>
        <p:spPr>
          <a:xfrm>
            <a:off x="4279392" y="1170432"/>
            <a:ext cx="4480500" cy="1079100"/>
          </a:xfrm>
          <a:prstGeom prst="roundRect">
            <a:avLst>
              <a:gd fmla="val 6000" name="adj"/>
            </a:avLst>
          </a:prstGeom>
          <a:solidFill>
            <a:srgbClr val="F8FAFC"/>
          </a:solidFill>
          <a:ln cap="flat" cmpd="sng" w="12700">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49" name="Google Shape;149;p27"/>
          <p:cNvSpPr/>
          <p:nvPr/>
        </p:nvSpPr>
        <p:spPr>
          <a:xfrm>
            <a:off x="4462272" y="1271016"/>
            <a:ext cx="329100" cy="329100"/>
          </a:xfrm>
          <a:prstGeom prst="roundRect">
            <a:avLst>
              <a:gd fmla="val 28000" name="adj"/>
            </a:avLst>
          </a:prstGeom>
          <a:solidFill>
            <a:srgbClr val="990000"/>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1000" u="none" cap="none" strike="noStrike">
                <a:solidFill>
                  <a:srgbClr val="FFFFFF"/>
                </a:solidFill>
                <a:latin typeface="Arial"/>
                <a:ea typeface="Arial"/>
                <a:cs typeface="Arial"/>
                <a:sym typeface="Arial"/>
              </a:rPr>
              <a:t>01</a:t>
            </a:r>
            <a:endParaRPr/>
          </a:p>
        </p:txBody>
      </p:sp>
      <p:sp>
        <p:nvSpPr>
          <p:cNvPr id="150" name="Google Shape;150;p27"/>
          <p:cNvSpPr txBox="1"/>
          <p:nvPr/>
        </p:nvSpPr>
        <p:spPr>
          <a:xfrm>
            <a:off x="4974336" y="1335024"/>
            <a:ext cx="3602700" cy="577800"/>
          </a:xfrm>
          <a:prstGeom prst="rect">
            <a:avLst/>
          </a:prstGeom>
          <a:noFill/>
          <a:ln>
            <a:noFill/>
          </a:ln>
        </p:spPr>
        <p:txBody>
          <a:bodyPr anchorCtr="0" anchor="t" bIns="9125" lIns="18275" spcFirstLastPara="1" rIns="18275" wrap="square" tIns="9125">
            <a:spAutoFit/>
          </a:bodyPr>
          <a:lstStyle/>
          <a:p>
            <a:pPr indent="0" lvl="0" marL="0" marR="0" rtl="0" algn="l">
              <a:lnSpc>
                <a:spcPct val="110000"/>
              </a:lnSpc>
              <a:spcBef>
                <a:spcPts val="0"/>
              </a:spcBef>
              <a:spcAft>
                <a:spcPts val="0"/>
              </a:spcAft>
              <a:buNone/>
            </a:pPr>
            <a:r>
              <a:rPr b="1" i="0" lang="en" sz="1100" u="none" cap="none" strike="noStrike">
                <a:solidFill>
                  <a:srgbClr val="0F172A"/>
                </a:solidFill>
                <a:latin typeface="Arial"/>
                <a:ea typeface="Arial"/>
                <a:cs typeface="Arial"/>
                <a:sym typeface="Arial"/>
              </a:rPr>
              <a:t>Metadata-based retrieval</a:t>
            </a:r>
            <a:endParaRPr/>
          </a:p>
          <a:p>
            <a:pPr indent="0" lvl="0" marL="0" marR="0" rtl="0" algn="l">
              <a:lnSpc>
                <a:spcPct val="120000"/>
              </a:lnSpc>
              <a:spcBef>
                <a:spcPts val="400"/>
              </a:spcBef>
              <a:spcAft>
                <a:spcPts val="0"/>
              </a:spcAft>
              <a:buNone/>
            </a:pPr>
            <a:r>
              <a:rPr b="0" i="0" lang="en" sz="950" u="none" cap="none" strike="noStrike">
                <a:solidFill>
                  <a:srgbClr val="475569"/>
                </a:solidFill>
                <a:latin typeface="Arial"/>
                <a:ea typeface="Arial"/>
                <a:cs typeface="Arial"/>
                <a:sym typeface="Arial"/>
              </a:rPr>
              <a:t>Query-agnostic temporal indices (sound events, objects, OCR) replace exhaustive frame search.</a:t>
            </a:r>
            <a:endParaRPr/>
          </a:p>
        </p:txBody>
      </p:sp>
      <p:sp>
        <p:nvSpPr>
          <p:cNvPr id="151" name="Google Shape;151;p27"/>
          <p:cNvSpPr txBox="1"/>
          <p:nvPr/>
        </p:nvSpPr>
        <p:spPr>
          <a:xfrm>
            <a:off x="7900416" y="2011680"/>
            <a:ext cx="676800" cy="141600"/>
          </a:xfrm>
          <a:prstGeom prst="rect">
            <a:avLst/>
          </a:prstGeom>
          <a:noFill/>
          <a:ln>
            <a:noFill/>
          </a:ln>
        </p:spPr>
        <p:txBody>
          <a:bodyPr anchorCtr="0" anchor="t" bIns="9125" lIns="18275" spcFirstLastPara="1" rIns="18275" wrap="square" tIns="9125">
            <a:spAutoFit/>
          </a:bodyPr>
          <a:lstStyle/>
          <a:p>
            <a:pPr indent="0" lvl="0" marL="0" marR="0" rtl="0" algn="r">
              <a:lnSpc>
                <a:spcPct val="100000"/>
              </a:lnSpc>
              <a:spcBef>
                <a:spcPts val="0"/>
              </a:spcBef>
              <a:spcAft>
                <a:spcPts val="0"/>
              </a:spcAft>
              <a:buNone/>
            </a:pPr>
            <a:r>
              <a:rPr b="0" i="0" lang="en" sz="800" u="none" cap="none" strike="noStrike">
                <a:solidFill>
                  <a:srgbClr val="64748B"/>
                </a:solidFill>
                <a:latin typeface="Arial"/>
                <a:ea typeface="Arial"/>
                <a:cs typeface="Arial"/>
                <a:sym typeface="Arial"/>
              </a:rPr>
              <a:t>Slide 4</a:t>
            </a:r>
            <a:endParaRPr/>
          </a:p>
        </p:txBody>
      </p:sp>
      <p:sp>
        <p:nvSpPr>
          <p:cNvPr id="152" name="Google Shape;152;p27"/>
          <p:cNvSpPr/>
          <p:nvPr/>
        </p:nvSpPr>
        <p:spPr>
          <a:xfrm>
            <a:off x="4279392" y="2432304"/>
            <a:ext cx="4480500" cy="1079100"/>
          </a:xfrm>
          <a:prstGeom prst="roundRect">
            <a:avLst>
              <a:gd fmla="val 6000" name="adj"/>
            </a:avLst>
          </a:prstGeom>
          <a:solidFill>
            <a:srgbClr val="F8FAFC"/>
          </a:solidFill>
          <a:ln cap="flat" cmpd="sng" w="12700">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53" name="Google Shape;153;p27"/>
          <p:cNvSpPr/>
          <p:nvPr/>
        </p:nvSpPr>
        <p:spPr>
          <a:xfrm>
            <a:off x="4462272" y="2532888"/>
            <a:ext cx="329100" cy="329100"/>
          </a:xfrm>
          <a:prstGeom prst="roundRect">
            <a:avLst>
              <a:gd fmla="val 28000" name="adj"/>
            </a:avLst>
          </a:prstGeom>
          <a:solidFill>
            <a:srgbClr val="990000"/>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1000" u="none" cap="none" strike="noStrike">
                <a:solidFill>
                  <a:srgbClr val="FFFFFF"/>
                </a:solidFill>
                <a:latin typeface="Arial"/>
                <a:ea typeface="Arial"/>
                <a:cs typeface="Arial"/>
                <a:sym typeface="Arial"/>
              </a:rPr>
              <a:t>02</a:t>
            </a:r>
            <a:endParaRPr/>
          </a:p>
        </p:txBody>
      </p:sp>
      <p:sp>
        <p:nvSpPr>
          <p:cNvPr id="154" name="Google Shape;154;p27"/>
          <p:cNvSpPr txBox="1"/>
          <p:nvPr/>
        </p:nvSpPr>
        <p:spPr>
          <a:xfrm>
            <a:off x="4974336" y="2596896"/>
            <a:ext cx="3602700" cy="577800"/>
          </a:xfrm>
          <a:prstGeom prst="rect">
            <a:avLst/>
          </a:prstGeom>
          <a:noFill/>
          <a:ln>
            <a:noFill/>
          </a:ln>
        </p:spPr>
        <p:txBody>
          <a:bodyPr anchorCtr="0" anchor="t" bIns="9125" lIns="18275" spcFirstLastPara="1" rIns="18275" wrap="square" tIns="9125">
            <a:spAutoFit/>
          </a:bodyPr>
          <a:lstStyle/>
          <a:p>
            <a:pPr indent="0" lvl="0" marL="0" marR="0" rtl="0" algn="l">
              <a:lnSpc>
                <a:spcPct val="110000"/>
              </a:lnSpc>
              <a:spcBef>
                <a:spcPts val="0"/>
              </a:spcBef>
              <a:spcAft>
                <a:spcPts val="0"/>
              </a:spcAft>
              <a:buNone/>
            </a:pPr>
            <a:r>
              <a:rPr b="1" i="0" lang="en" sz="1100" u="none" cap="none" strike="noStrike">
                <a:solidFill>
                  <a:srgbClr val="0F172A"/>
                </a:solidFill>
                <a:latin typeface="Arial"/>
                <a:ea typeface="Arial"/>
                <a:cs typeface="Arial"/>
                <a:sym typeface="Arial"/>
              </a:rPr>
              <a:t>Loop engineering</a:t>
            </a:r>
            <a:endParaRPr/>
          </a:p>
          <a:p>
            <a:pPr indent="0" lvl="0" marL="0" marR="0" rtl="0" algn="l">
              <a:lnSpc>
                <a:spcPct val="120000"/>
              </a:lnSpc>
              <a:spcBef>
                <a:spcPts val="400"/>
              </a:spcBef>
              <a:spcAft>
                <a:spcPts val="0"/>
              </a:spcAft>
              <a:buNone/>
            </a:pPr>
            <a:r>
              <a:rPr b="0" i="0" lang="en" sz="950" u="none" cap="none" strike="noStrike">
                <a:solidFill>
                  <a:srgbClr val="475569"/>
                </a:solidFill>
                <a:latin typeface="Arial"/>
                <a:ea typeface="Arial"/>
                <a:cs typeface="Arial"/>
                <a:sym typeface="Arial"/>
              </a:rPr>
              <a:t>Human-in-the-loop workflow search: iteratively refine the harness on the validation set.</a:t>
            </a:r>
            <a:endParaRPr/>
          </a:p>
        </p:txBody>
      </p:sp>
      <p:sp>
        <p:nvSpPr>
          <p:cNvPr id="155" name="Google Shape;155;p27"/>
          <p:cNvSpPr txBox="1"/>
          <p:nvPr/>
        </p:nvSpPr>
        <p:spPr>
          <a:xfrm>
            <a:off x="7900416" y="3273552"/>
            <a:ext cx="676800" cy="141600"/>
          </a:xfrm>
          <a:prstGeom prst="rect">
            <a:avLst/>
          </a:prstGeom>
          <a:noFill/>
          <a:ln>
            <a:noFill/>
          </a:ln>
        </p:spPr>
        <p:txBody>
          <a:bodyPr anchorCtr="0" anchor="t" bIns="9125" lIns="18275" spcFirstLastPara="1" rIns="18275" wrap="square" tIns="9125">
            <a:spAutoFit/>
          </a:bodyPr>
          <a:lstStyle/>
          <a:p>
            <a:pPr indent="0" lvl="0" marL="0" marR="0" rtl="0" algn="r">
              <a:lnSpc>
                <a:spcPct val="100000"/>
              </a:lnSpc>
              <a:spcBef>
                <a:spcPts val="0"/>
              </a:spcBef>
              <a:spcAft>
                <a:spcPts val="0"/>
              </a:spcAft>
              <a:buNone/>
            </a:pPr>
            <a:r>
              <a:rPr b="0" i="0" lang="en" sz="800" u="none" cap="none" strike="noStrike">
                <a:solidFill>
                  <a:srgbClr val="64748B"/>
                </a:solidFill>
                <a:latin typeface="Arial"/>
                <a:ea typeface="Arial"/>
                <a:cs typeface="Arial"/>
                <a:sym typeface="Arial"/>
              </a:rPr>
              <a:t>Slide 5</a:t>
            </a:r>
            <a:endParaRPr/>
          </a:p>
        </p:txBody>
      </p:sp>
      <p:sp>
        <p:nvSpPr>
          <p:cNvPr id="156" name="Google Shape;156;p27"/>
          <p:cNvSpPr/>
          <p:nvPr/>
        </p:nvSpPr>
        <p:spPr>
          <a:xfrm>
            <a:off x="4279392" y="3694176"/>
            <a:ext cx="4480500" cy="1079100"/>
          </a:xfrm>
          <a:prstGeom prst="roundRect">
            <a:avLst>
              <a:gd fmla="val 6000" name="adj"/>
            </a:avLst>
          </a:prstGeom>
          <a:solidFill>
            <a:srgbClr val="F8FAFC"/>
          </a:solidFill>
          <a:ln cap="flat" cmpd="sng" w="12700">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57" name="Google Shape;157;p27"/>
          <p:cNvSpPr/>
          <p:nvPr/>
        </p:nvSpPr>
        <p:spPr>
          <a:xfrm>
            <a:off x="4462272" y="3794760"/>
            <a:ext cx="329100" cy="329100"/>
          </a:xfrm>
          <a:prstGeom prst="roundRect">
            <a:avLst>
              <a:gd fmla="val 28000" name="adj"/>
            </a:avLst>
          </a:prstGeom>
          <a:solidFill>
            <a:srgbClr val="990000"/>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1000" u="none" cap="none" strike="noStrike">
                <a:solidFill>
                  <a:srgbClr val="FFFFFF"/>
                </a:solidFill>
                <a:latin typeface="Arial"/>
                <a:ea typeface="Arial"/>
                <a:cs typeface="Arial"/>
                <a:sym typeface="Arial"/>
              </a:rPr>
              <a:t>03</a:t>
            </a:r>
            <a:endParaRPr/>
          </a:p>
        </p:txBody>
      </p:sp>
      <p:sp>
        <p:nvSpPr>
          <p:cNvPr id="158" name="Google Shape;158;p27"/>
          <p:cNvSpPr txBox="1"/>
          <p:nvPr/>
        </p:nvSpPr>
        <p:spPr>
          <a:xfrm>
            <a:off x="4974336" y="3858768"/>
            <a:ext cx="3602700" cy="577800"/>
          </a:xfrm>
          <a:prstGeom prst="rect">
            <a:avLst/>
          </a:prstGeom>
          <a:noFill/>
          <a:ln>
            <a:noFill/>
          </a:ln>
        </p:spPr>
        <p:txBody>
          <a:bodyPr anchorCtr="0" anchor="t" bIns="9125" lIns="18275" spcFirstLastPara="1" rIns="18275" wrap="square" tIns="9125">
            <a:spAutoFit/>
          </a:bodyPr>
          <a:lstStyle/>
          <a:p>
            <a:pPr indent="0" lvl="0" marL="0" marR="0" rtl="0" algn="l">
              <a:lnSpc>
                <a:spcPct val="110000"/>
              </a:lnSpc>
              <a:spcBef>
                <a:spcPts val="0"/>
              </a:spcBef>
              <a:spcAft>
                <a:spcPts val="0"/>
              </a:spcAft>
              <a:buNone/>
            </a:pPr>
            <a:r>
              <a:rPr b="1" i="0" lang="en" sz="1100" u="none" cap="none" strike="noStrike">
                <a:solidFill>
                  <a:srgbClr val="0F172A"/>
                </a:solidFill>
                <a:latin typeface="Arial"/>
                <a:ea typeface="Arial"/>
                <a:cs typeface="Arial"/>
                <a:sym typeface="Arial"/>
              </a:rPr>
              <a:t>Agentic long-video solver</a:t>
            </a:r>
            <a:endParaRPr/>
          </a:p>
          <a:p>
            <a:pPr indent="0" lvl="0" marL="0" marR="0" rtl="0" algn="l">
              <a:lnSpc>
                <a:spcPct val="120000"/>
              </a:lnSpc>
              <a:spcBef>
                <a:spcPts val="400"/>
              </a:spcBef>
              <a:spcAft>
                <a:spcPts val="0"/>
              </a:spcAft>
              <a:buNone/>
            </a:pPr>
            <a:r>
              <a:rPr b="0" i="0" lang="en" sz="950" u="none" cap="none" strike="noStrike">
                <a:solidFill>
                  <a:srgbClr val="475569"/>
                </a:solidFill>
                <a:latin typeface="Arial"/>
                <a:ea typeface="Arial"/>
                <a:cs typeface="Arial"/>
                <a:sym typeface="Arial"/>
              </a:rPr>
              <a:t>Option-blind reasoning with checklists and targeted verification at test time.</a:t>
            </a:r>
            <a:endParaRPr/>
          </a:p>
        </p:txBody>
      </p:sp>
      <p:sp>
        <p:nvSpPr>
          <p:cNvPr id="159" name="Google Shape;159;p27"/>
          <p:cNvSpPr txBox="1"/>
          <p:nvPr/>
        </p:nvSpPr>
        <p:spPr>
          <a:xfrm>
            <a:off x="7900416" y="4535424"/>
            <a:ext cx="676800" cy="141600"/>
          </a:xfrm>
          <a:prstGeom prst="rect">
            <a:avLst/>
          </a:prstGeom>
          <a:noFill/>
          <a:ln>
            <a:noFill/>
          </a:ln>
        </p:spPr>
        <p:txBody>
          <a:bodyPr anchorCtr="0" anchor="t" bIns="9125" lIns="18275" spcFirstLastPara="1" rIns="18275" wrap="square" tIns="9125">
            <a:spAutoFit/>
          </a:bodyPr>
          <a:lstStyle/>
          <a:p>
            <a:pPr indent="0" lvl="0" marL="0" marR="0" rtl="0" algn="r">
              <a:lnSpc>
                <a:spcPct val="100000"/>
              </a:lnSpc>
              <a:spcBef>
                <a:spcPts val="0"/>
              </a:spcBef>
              <a:spcAft>
                <a:spcPts val="0"/>
              </a:spcAft>
              <a:buNone/>
            </a:pPr>
            <a:r>
              <a:rPr b="0" i="0" lang="en" sz="800" u="none" cap="none" strike="noStrike">
                <a:solidFill>
                  <a:srgbClr val="64748B"/>
                </a:solidFill>
                <a:latin typeface="Arial"/>
                <a:ea typeface="Arial"/>
                <a:cs typeface="Arial"/>
                <a:sym typeface="Arial"/>
              </a:rPr>
              <a:t>Slide 6</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8"/>
          <p:cNvSpPr txBox="1"/>
          <p:nvPr/>
        </p:nvSpPr>
        <p:spPr>
          <a:xfrm>
            <a:off x="384048" y="237744"/>
            <a:ext cx="8376000" cy="149400"/>
          </a:xfrm>
          <a:prstGeom prst="rect">
            <a:avLst/>
          </a:prstGeom>
          <a:noFill/>
          <a:ln>
            <a:noFill/>
          </a:ln>
        </p:spPr>
        <p:txBody>
          <a:bodyPr anchorCtr="0" anchor="t" bIns="9125" lIns="18275" spcFirstLastPara="1" rIns="18275" wrap="square" tIns="9125">
            <a:spAutoFit/>
          </a:bodyPr>
          <a:lstStyle/>
          <a:p>
            <a:pPr indent="0" lvl="0" marL="0" marR="0" rtl="0" algn="l">
              <a:lnSpc>
                <a:spcPct val="112000"/>
              </a:lnSpc>
              <a:spcBef>
                <a:spcPts val="0"/>
              </a:spcBef>
              <a:spcAft>
                <a:spcPts val="0"/>
              </a:spcAft>
              <a:buNone/>
            </a:pPr>
            <a:r>
              <a:rPr b="1" i="0" lang="en" sz="850" u="none" cap="none" strike="noStrike">
                <a:solidFill>
                  <a:srgbClr val="990000"/>
                </a:solidFill>
                <a:latin typeface="Arial"/>
                <a:ea typeface="Arial"/>
                <a:cs typeface="Arial"/>
                <a:sym typeface="Arial"/>
              </a:rPr>
              <a:t>COMPONENT 01</a:t>
            </a:r>
            <a:endParaRPr/>
          </a:p>
        </p:txBody>
      </p:sp>
      <p:sp>
        <p:nvSpPr>
          <p:cNvPr id="165" name="Google Shape;165;p28"/>
          <p:cNvSpPr txBox="1"/>
          <p:nvPr/>
        </p:nvSpPr>
        <p:spPr>
          <a:xfrm>
            <a:off x="384048" y="475488"/>
            <a:ext cx="8376000" cy="341700"/>
          </a:xfrm>
          <a:prstGeom prst="rect">
            <a:avLst/>
          </a:prstGeom>
          <a:noFill/>
          <a:ln>
            <a:noFill/>
          </a:ln>
        </p:spPr>
        <p:txBody>
          <a:bodyPr anchorCtr="0" anchor="t" bIns="9125" lIns="18275" spcFirstLastPara="1" rIns="18275" wrap="square" tIns="9125">
            <a:spAutoFit/>
          </a:bodyPr>
          <a:lstStyle/>
          <a:p>
            <a:pPr indent="0" lvl="0" marL="0" marR="0" rtl="0" algn="l">
              <a:lnSpc>
                <a:spcPct val="112000"/>
              </a:lnSpc>
              <a:spcBef>
                <a:spcPts val="0"/>
              </a:spcBef>
              <a:spcAft>
                <a:spcPts val="0"/>
              </a:spcAft>
              <a:buNone/>
            </a:pPr>
            <a:r>
              <a:rPr b="1" i="0" lang="en" sz="2100" u="none" cap="none" strike="noStrike">
                <a:solidFill>
                  <a:srgbClr val="0F172A"/>
                </a:solidFill>
                <a:latin typeface="Arial"/>
                <a:ea typeface="Arial"/>
                <a:cs typeface="Arial"/>
                <a:sym typeface="Arial"/>
              </a:rPr>
              <a:t>Query-Agnostic Metadata Extraction</a:t>
            </a:r>
            <a:endParaRPr/>
          </a:p>
        </p:txBody>
      </p:sp>
      <p:sp>
        <p:nvSpPr>
          <p:cNvPr id="166" name="Google Shape;166;p28"/>
          <p:cNvSpPr/>
          <p:nvPr/>
        </p:nvSpPr>
        <p:spPr>
          <a:xfrm>
            <a:off x="388620" y="1005840"/>
            <a:ext cx="502800" cy="38400"/>
          </a:xfrm>
          <a:prstGeom prst="rect">
            <a:avLst/>
          </a:prstGeom>
          <a:solidFill>
            <a:srgbClr val="99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7" name="Google Shape;167;p28"/>
          <p:cNvSpPr txBox="1"/>
          <p:nvPr/>
        </p:nvSpPr>
        <p:spPr>
          <a:xfrm>
            <a:off x="384048" y="4882896"/>
            <a:ext cx="4572000" cy="133800"/>
          </a:xfrm>
          <a:prstGeom prst="rect">
            <a:avLst/>
          </a:prstGeom>
          <a:noFill/>
          <a:ln>
            <a:noFill/>
          </a:ln>
        </p:spPr>
        <p:txBody>
          <a:bodyPr anchorCtr="0" anchor="t" bIns="9125" lIns="18275" spcFirstLastPara="1" rIns="18275" wrap="square" tIns="9125">
            <a:spAutoFit/>
          </a:bodyPr>
          <a:lstStyle/>
          <a:p>
            <a:pPr indent="0" lvl="0" marL="0" marR="0" rtl="0" algn="l">
              <a:lnSpc>
                <a:spcPct val="112000"/>
              </a:lnSpc>
              <a:spcBef>
                <a:spcPts val="0"/>
              </a:spcBef>
              <a:spcAft>
                <a:spcPts val="0"/>
              </a:spcAft>
              <a:buNone/>
            </a:pPr>
            <a:r>
              <a:rPr b="0" i="0" lang="en" sz="750" u="none" cap="none" strike="noStrike">
                <a:solidFill>
                  <a:srgbClr val="94A3B8"/>
                </a:solidFill>
                <a:latin typeface="Arial"/>
                <a:ea typeface="Arial"/>
                <a:cs typeface="Arial"/>
                <a:sym typeface="Arial"/>
              </a:rPr>
              <a:t>AVRA  ·  Team IUCV  ·  Indiana University Bloomington</a:t>
            </a:r>
            <a:endParaRPr/>
          </a:p>
        </p:txBody>
      </p:sp>
      <p:sp>
        <p:nvSpPr>
          <p:cNvPr id="168" name="Google Shape;168;p28"/>
          <p:cNvSpPr txBox="1"/>
          <p:nvPr/>
        </p:nvSpPr>
        <p:spPr>
          <a:xfrm>
            <a:off x="5559552" y="4882896"/>
            <a:ext cx="3200400" cy="133800"/>
          </a:xfrm>
          <a:prstGeom prst="rect">
            <a:avLst/>
          </a:prstGeom>
          <a:noFill/>
          <a:ln>
            <a:noFill/>
          </a:ln>
        </p:spPr>
        <p:txBody>
          <a:bodyPr anchorCtr="0" anchor="t" bIns="9125" lIns="18275" spcFirstLastPara="1" rIns="18275" wrap="square" tIns="9125">
            <a:spAutoFit/>
          </a:bodyPr>
          <a:lstStyle/>
          <a:p>
            <a:pPr indent="0" lvl="0" marL="0" marR="0" rtl="0" algn="r">
              <a:lnSpc>
                <a:spcPct val="112000"/>
              </a:lnSpc>
              <a:spcBef>
                <a:spcPts val="0"/>
              </a:spcBef>
              <a:spcAft>
                <a:spcPts val="0"/>
              </a:spcAft>
              <a:buNone/>
            </a:pPr>
            <a:r>
              <a:rPr b="0" i="0" lang="en" sz="750" u="none" cap="none" strike="noStrike">
                <a:solidFill>
                  <a:srgbClr val="94A3B8"/>
                </a:solidFill>
                <a:latin typeface="Arial"/>
                <a:ea typeface="Arial"/>
                <a:cs typeface="Arial"/>
                <a:sym typeface="Arial"/>
              </a:rPr>
              <a:t>ECCV 2026 Perception Test Challenge  —  4 / 8</a:t>
            </a:r>
            <a:endParaRPr/>
          </a:p>
        </p:txBody>
      </p:sp>
      <p:sp>
        <p:nvSpPr>
          <p:cNvPr id="169" name="Google Shape;169;p28"/>
          <p:cNvSpPr/>
          <p:nvPr/>
        </p:nvSpPr>
        <p:spPr>
          <a:xfrm>
            <a:off x="384048" y="1170432"/>
            <a:ext cx="3529500" cy="3602700"/>
          </a:xfrm>
          <a:prstGeom prst="roundRect">
            <a:avLst>
              <a:gd fmla="val 6000" name="adj"/>
            </a:avLst>
          </a:prstGeom>
          <a:solidFill>
            <a:srgbClr val="F8FAFC"/>
          </a:solidFill>
          <a:ln cap="flat" cmpd="sng" w="12700">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0" name="Google Shape;170;p28"/>
          <p:cNvSpPr txBox="1"/>
          <p:nvPr/>
        </p:nvSpPr>
        <p:spPr>
          <a:xfrm>
            <a:off x="621792" y="1408176"/>
            <a:ext cx="3054000" cy="565500"/>
          </a:xfrm>
          <a:prstGeom prst="rect">
            <a:avLst/>
          </a:prstGeom>
          <a:noFill/>
          <a:ln>
            <a:noFill/>
          </a:ln>
        </p:spPr>
        <p:txBody>
          <a:bodyPr anchorCtr="0" anchor="t" bIns="9125" lIns="18275" spcFirstLastPara="1" rIns="18275" wrap="square" tIns="9125">
            <a:spAutoFit/>
          </a:bodyPr>
          <a:lstStyle/>
          <a:p>
            <a:pPr indent="0" lvl="0" marL="0" marR="0" rtl="0" algn="l">
              <a:lnSpc>
                <a:spcPct val="110000"/>
              </a:lnSpc>
              <a:spcBef>
                <a:spcPts val="0"/>
              </a:spcBef>
              <a:spcAft>
                <a:spcPts val="0"/>
              </a:spcAft>
              <a:buNone/>
            </a:pPr>
            <a:r>
              <a:rPr b="1" i="0" lang="en" sz="1050" u="none" cap="none" strike="noStrike">
                <a:solidFill>
                  <a:srgbClr val="990000"/>
                </a:solidFill>
                <a:latin typeface="Arial"/>
                <a:ea typeface="Arial"/>
                <a:cs typeface="Arial"/>
                <a:sym typeface="Arial"/>
              </a:rPr>
              <a:t>The challenge</a:t>
            </a:r>
            <a:endParaRPr/>
          </a:p>
          <a:p>
            <a:pPr indent="0" lvl="0" marL="0" marR="0" rtl="0" algn="l">
              <a:lnSpc>
                <a:spcPct val="115000"/>
              </a:lnSpc>
              <a:spcBef>
                <a:spcPts val="300"/>
              </a:spcBef>
              <a:spcAft>
                <a:spcPts val="0"/>
              </a:spcAft>
              <a:buNone/>
            </a:pPr>
            <a:r>
              <a:rPr b="0" i="0" lang="en" sz="1000" u="none" cap="none" strike="noStrike">
                <a:solidFill>
                  <a:srgbClr val="475569"/>
                </a:solidFill>
                <a:latin typeface="Arial"/>
                <a:ea typeface="Arial"/>
                <a:cs typeface="Arial"/>
                <a:sym typeface="Arial"/>
              </a:rPr>
              <a:t>Early loops burned tokens on exhaustive search: N×N frame grids inspected until a cue appeared.</a:t>
            </a:r>
            <a:endParaRPr/>
          </a:p>
        </p:txBody>
      </p:sp>
      <p:sp>
        <p:nvSpPr>
          <p:cNvPr id="171" name="Google Shape;171;p28"/>
          <p:cNvSpPr txBox="1"/>
          <p:nvPr/>
        </p:nvSpPr>
        <p:spPr>
          <a:xfrm>
            <a:off x="621792" y="2523744"/>
            <a:ext cx="3054000" cy="565500"/>
          </a:xfrm>
          <a:prstGeom prst="rect">
            <a:avLst/>
          </a:prstGeom>
          <a:noFill/>
          <a:ln>
            <a:noFill/>
          </a:ln>
        </p:spPr>
        <p:txBody>
          <a:bodyPr anchorCtr="0" anchor="t" bIns="9125" lIns="18275" spcFirstLastPara="1" rIns="18275" wrap="square" tIns="9125">
            <a:spAutoFit/>
          </a:bodyPr>
          <a:lstStyle/>
          <a:p>
            <a:pPr indent="0" lvl="0" marL="0" marR="0" rtl="0" algn="l">
              <a:lnSpc>
                <a:spcPct val="110000"/>
              </a:lnSpc>
              <a:spcBef>
                <a:spcPts val="0"/>
              </a:spcBef>
              <a:spcAft>
                <a:spcPts val="0"/>
              </a:spcAft>
              <a:buNone/>
            </a:pPr>
            <a:r>
              <a:rPr b="1" i="0" lang="en" sz="1050" u="none" cap="none" strike="noStrike">
                <a:solidFill>
                  <a:srgbClr val="990000"/>
                </a:solidFill>
                <a:latin typeface="Arial"/>
                <a:ea typeface="Arial"/>
                <a:cs typeface="Arial"/>
                <a:sym typeface="Arial"/>
              </a:rPr>
              <a:t>Our solution</a:t>
            </a:r>
            <a:endParaRPr/>
          </a:p>
          <a:p>
            <a:pPr indent="0" lvl="0" marL="0" marR="0" rtl="0" algn="l">
              <a:lnSpc>
                <a:spcPct val="115000"/>
              </a:lnSpc>
              <a:spcBef>
                <a:spcPts val="300"/>
              </a:spcBef>
              <a:spcAft>
                <a:spcPts val="0"/>
              </a:spcAft>
              <a:buNone/>
            </a:pPr>
            <a:r>
              <a:rPr b="0" i="0" lang="en" sz="1000" u="none" cap="none" strike="noStrike">
                <a:solidFill>
                  <a:srgbClr val="475569"/>
                </a:solidFill>
                <a:latin typeface="Arial"/>
                <a:ea typeface="Arial"/>
                <a:cs typeface="Arial"/>
                <a:sym typeface="Arial"/>
              </a:rPr>
              <a:t>Precompute structured, query-independent temporal indices over three modalities.</a:t>
            </a:r>
            <a:endParaRPr/>
          </a:p>
        </p:txBody>
      </p:sp>
      <p:sp>
        <p:nvSpPr>
          <p:cNvPr id="172" name="Google Shape;172;p28"/>
          <p:cNvSpPr txBox="1"/>
          <p:nvPr/>
        </p:nvSpPr>
        <p:spPr>
          <a:xfrm>
            <a:off x="621792" y="3639312"/>
            <a:ext cx="3054000" cy="742500"/>
          </a:xfrm>
          <a:prstGeom prst="rect">
            <a:avLst/>
          </a:prstGeom>
          <a:noFill/>
          <a:ln>
            <a:noFill/>
          </a:ln>
        </p:spPr>
        <p:txBody>
          <a:bodyPr anchorCtr="0" anchor="t" bIns="9125" lIns="18275" spcFirstLastPara="1" rIns="18275" wrap="square" tIns="9125">
            <a:spAutoFit/>
          </a:bodyPr>
          <a:lstStyle/>
          <a:p>
            <a:pPr indent="0" lvl="0" marL="0" marR="0" rtl="0" algn="l">
              <a:lnSpc>
                <a:spcPct val="110000"/>
              </a:lnSpc>
              <a:spcBef>
                <a:spcPts val="0"/>
              </a:spcBef>
              <a:spcAft>
                <a:spcPts val="0"/>
              </a:spcAft>
              <a:buNone/>
            </a:pPr>
            <a:r>
              <a:rPr b="1" i="0" lang="en" sz="1050" u="none" cap="none" strike="noStrike">
                <a:solidFill>
                  <a:srgbClr val="990000"/>
                </a:solidFill>
                <a:latin typeface="Arial"/>
                <a:ea typeface="Arial"/>
                <a:cs typeface="Arial"/>
                <a:sym typeface="Arial"/>
              </a:rPr>
              <a:t>The impact</a:t>
            </a:r>
            <a:endParaRPr/>
          </a:p>
          <a:p>
            <a:pPr indent="0" lvl="0" marL="0" marR="0" rtl="0" algn="l">
              <a:lnSpc>
                <a:spcPct val="115000"/>
              </a:lnSpc>
              <a:spcBef>
                <a:spcPts val="300"/>
              </a:spcBef>
              <a:spcAft>
                <a:spcPts val="0"/>
              </a:spcAft>
              <a:buNone/>
            </a:pPr>
            <a:r>
              <a:rPr b="0" i="0" lang="en" sz="1000" u="none" cap="none" strike="noStrike">
                <a:solidFill>
                  <a:srgbClr val="475569"/>
                </a:solidFill>
                <a:latin typeface="Arial"/>
                <a:ea typeface="Arial"/>
                <a:cs typeface="Arial"/>
                <a:sym typeface="Arial"/>
              </a:rPr>
              <a:t>The solver queries indices first for initial temporal localization — no exhaustive visual search, far fewer tokens, far less time.</a:t>
            </a:r>
            <a:endParaRPr/>
          </a:p>
        </p:txBody>
      </p:sp>
      <p:sp>
        <p:nvSpPr>
          <p:cNvPr id="173" name="Google Shape;173;p28"/>
          <p:cNvSpPr/>
          <p:nvPr/>
        </p:nvSpPr>
        <p:spPr>
          <a:xfrm>
            <a:off x="621792" y="2322576"/>
            <a:ext cx="3054000" cy="11100"/>
          </a:xfrm>
          <a:prstGeom prst="rect">
            <a:avLst/>
          </a:prstGeom>
          <a:solidFill>
            <a:srgbClr val="E2E8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4" name="Google Shape;174;p28"/>
          <p:cNvSpPr/>
          <p:nvPr/>
        </p:nvSpPr>
        <p:spPr>
          <a:xfrm>
            <a:off x="621792" y="3438144"/>
            <a:ext cx="3054000" cy="11100"/>
          </a:xfrm>
          <a:prstGeom prst="rect">
            <a:avLst/>
          </a:prstGeom>
          <a:solidFill>
            <a:srgbClr val="E2E8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5" name="Google Shape;175;p28"/>
          <p:cNvSpPr/>
          <p:nvPr/>
        </p:nvSpPr>
        <p:spPr>
          <a:xfrm>
            <a:off x="4133087" y="1170432"/>
            <a:ext cx="4626900" cy="1079100"/>
          </a:xfrm>
          <a:prstGeom prst="roundRect">
            <a:avLst>
              <a:gd fmla="val 6000" name="adj"/>
            </a:avLst>
          </a:prstGeom>
          <a:solidFill>
            <a:srgbClr val="F8FAFC"/>
          </a:solidFill>
          <a:ln cap="flat" cmpd="sng" w="12700">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6" name="Google Shape;176;p28"/>
          <p:cNvSpPr/>
          <p:nvPr/>
        </p:nvSpPr>
        <p:spPr>
          <a:xfrm>
            <a:off x="4352544" y="1572768"/>
            <a:ext cx="274200" cy="274200"/>
          </a:xfrm>
          <a:prstGeom prst="roundRect">
            <a:avLst>
              <a:gd fmla="val 28000" name="adj"/>
            </a:avLst>
          </a:prstGeom>
          <a:solidFill>
            <a:srgbClr val="990000"/>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1000" u="none" cap="none" strike="noStrike">
                <a:solidFill>
                  <a:srgbClr val="FFFFFF"/>
                </a:solidFill>
                <a:latin typeface="Arial"/>
                <a:ea typeface="Arial"/>
                <a:cs typeface="Arial"/>
                <a:sym typeface="Arial"/>
              </a:rPr>
              <a:t>01</a:t>
            </a:r>
            <a:endParaRPr/>
          </a:p>
        </p:txBody>
      </p:sp>
      <p:sp>
        <p:nvSpPr>
          <p:cNvPr id="177" name="Google Shape;177;p28"/>
          <p:cNvSpPr txBox="1"/>
          <p:nvPr/>
        </p:nvSpPr>
        <p:spPr>
          <a:xfrm>
            <a:off x="4809744" y="1378014"/>
            <a:ext cx="3730800" cy="568200"/>
          </a:xfrm>
          <a:prstGeom prst="rect">
            <a:avLst/>
          </a:prstGeom>
          <a:noFill/>
          <a:ln>
            <a:noFill/>
          </a:ln>
        </p:spPr>
        <p:txBody>
          <a:bodyPr anchorCtr="0" anchor="ctr" bIns="9125" lIns="18275" spcFirstLastPara="1" rIns="18275" wrap="square" tIns="9125">
            <a:spAutoFit/>
          </a:bodyPr>
          <a:lstStyle/>
          <a:p>
            <a:pPr indent="0" lvl="0" marL="0" marR="0" rtl="0" algn="l">
              <a:lnSpc>
                <a:spcPct val="110000"/>
              </a:lnSpc>
              <a:spcBef>
                <a:spcPts val="0"/>
              </a:spcBef>
              <a:spcAft>
                <a:spcPts val="0"/>
              </a:spcAft>
              <a:buNone/>
            </a:pPr>
            <a:r>
              <a:rPr b="1" i="0" lang="en" sz="1050" u="none" cap="none" strike="noStrike">
                <a:solidFill>
                  <a:srgbClr val="0F172A"/>
                </a:solidFill>
                <a:latin typeface="Arial"/>
                <a:ea typeface="Arial"/>
                <a:cs typeface="Arial"/>
                <a:sym typeface="Arial"/>
              </a:rPr>
              <a:t>Sound events — </a:t>
            </a:r>
            <a:r>
              <a:rPr b="1" i="0" lang="en" sz="1050" u="none" cap="none" strike="noStrike">
                <a:solidFill>
                  <a:srgbClr val="990000"/>
                </a:solidFill>
                <a:latin typeface="Arial"/>
                <a:ea typeface="Arial"/>
                <a:cs typeface="Arial"/>
                <a:sym typeface="Arial"/>
              </a:rPr>
              <a:t>BEATs</a:t>
            </a:r>
            <a:endParaRPr/>
          </a:p>
          <a:p>
            <a:pPr indent="0" lvl="0" marL="0" marR="0" rtl="0" algn="l">
              <a:lnSpc>
                <a:spcPct val="115000"/>
              </a:lnSpc>
              <a:spcBef>
                <a:spcPts val="300"/>
              </a:spcBef>
              <a:spcAft>
                <a:spcPts val="0"/>
              </a:spcAft>
              <a:buNone/>
            </a:pPr>
            <a:r>
              <a:rPr b="0" i="0" lang="en" sz="950" u="none" cap="none" strike="noStrike">
                <a:solidFill>
                  <a:srgbClr val="475569"/>
                </a:solidFill>
                <a:latin typeface="Arial"/>
                <a:ea typeface="Arial"/>
                <a:cs typeface="Arial"/>
                <a:sym typeface="Arial"/>
              </a:rPr>
              <a:t>447 AudioSet classes at 40 ms resolution</a:t>
            </a:r>
            <a:endParaRPr/>
          </a:p>
          <a:p>
            <a:pPr indent="0" lvl="0" marL="0" marR="0" rtl="0" algn="l">
              <a:lnSpc>
                <a:spcPct val="115000"/>
              </a:lnSpc>
              <a:spcBef>
                <a:spcPts val="150"/>
              </a:spcBef>
              <a:spcAft>
                <a:spcPts val="0"/>
              </a:spcAft>
              <a:buNone/>
            </a:pPr>
            <a:r>
              <a:rPr b="0" i="0" lang="en" sz="950" u="none" cap="none" strike="noStrike">
                <a:solidFill>
                  <a:srgbClr val="64748B"/>
                </a:solidFill>
                <a:latin typeface="Arial"/>
                <a:ea typeface="Arial"/>
                <a:cs typeface="Arial"/>
                <a:sym typeface="Arial"/>
              </a:rPr>
              <a:t>A timeline of what sounds occur, and when</a:t>
            </a:r>
            <a:endParaRPr/>
          </a:p>
        </p:txBody>
      </p:sp>
      <p:sp>
        <p:nvSpPr>
          <p:cNvPr id="178" name="Google Shape;178;p28"/>
          <p:cNvSpPr/>
          <p:nvPr/>
        </p:nvSpPr>
        <p:spPr>
          <a:xfrm>
            <a:off x="4133087" y="2432304"/>
            <a:ext cx="4626900" cy="1079100"/>
          </a:xfrm>
          <a:prstGeom prst="roundRect">
            <a:avLst>
              <a:gd fmla="val 6000" name="adj"/>
            </a:avLst>
          </a:prstGeom>
          <a:solidFill>
            <a:srgbClr val="F8FAFC"/>
          </a:solidFill>
          <a:ln cap="flat" cmpd="sng" w="12700">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9" name="Google Shape;179;p28"/>
          <p:cNvSpPr/>
          <p:nvPr/>
        </p:nvSpPr>
        <p:spPr>
          <a:xfrm>
            <a:off x="4352544" y="2834640"/>
            <a:ext cx="274200" cy="274200"/>
          </a:xfrm>
          <a:prstGeom prst="roundRect">
            <a:avLst>
              <a:gd fmla="val 28000" name="adj"/>
            </a:avLst>
          </a:prstGeom>
          <a:solidFill>
            <a:srgbClr val="990000"/>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1000" u="none" cap="none" strike="noStrike">
                <a:solidFill>
                  <a:srgbClr val="FFFFFF"/>
                </a:solidFill>
                <a:latin typeface="Arial"/>
                <a:ea typeface="Arial"/>
                <a:cs typeface="Arial"/>
                <a:sym typeface="Arial"/>
              </a:rPr>
              <a:t>02</a:t>
            </a:r>
            <a:endParaRPr/>
          </a:p>
        </p:txBody>
      </p:sp>
      <p:sp>
        <p:nvSpPr>
          <p:cNvPr id="180" name="Google Shape;180;p28"/>
          <p:cNvSpPr txBox="1"/>
          <p:nvPr/>
        </p:nvSpPr>
        <p:spPr>
          <a:xfrm>
            <a:off x="4809744" y="2702161"/>
            <a:ext cx="3730800" cy="568200"/>
          </a:xfrm>
          <a:prstGeom prst="rect">
            <a:avLst/>
          </a:prstGeom>
          <a:noFill/>
          <a:ln>
            <a:noFill/>
          </a:ln>
        </p:spPr>
        <p:txBody>
          <a:bodyPr anchorCtr="0" anchor="ctr" bIns="9125" lIns="18275" spcFirstLastPara="1" rIns="18275" wrap="square" tIns="9125">
            <a:spAutoFit/>
          </a:bodyPr>
          <a:lstStyle/>
          <a:p>
            <a:pPr indent="0" lvl="0" marL="0" marR="0" rtl="0" algn="l">
              <a:lnSpc>
                <a:spcPct val="110000"/>
              </a:lnSpc>
              <a:spcBef>
                <a:spcPts val="0"/>
              </a:spcBef>
              <a:spcAft>
                <a:spcPts val="0"/>
              </a:spcAft>
              <a:buNone/>
            </a:pPr>
            <a:r>
              <a:rPr b="1" i="0" lang="en" sz="1050" u="none" cap="none" strike="noStrike">
                <a:solidFill>
                  <a:srgbClr val="0F172A"/>
                </a:solidFill>
                <a:latin typeface="Arial"/>
                <a:ea typeface="Arial"/>
                <a:cs typeface="Arial"/>
                <a:sym typeface="Arial"/>
              </a:rPr>
              <a:t>Objects — </a:t>
            </a:r>
            <a:r>
              <a:rPr b="1" i="0" lang="en" sz="1050" u="none" cap="none" strike="noStrike">
                <a:solidFill>
                  <a:srgbClr val="990000"/>
                </a:solidFill>
                <a:latin typeface="Arial"/>
                <a:ea typeface="Arial"/>
                <a:cs typeface="Arial"/>
                <a:sym typeface="Arial"/>
              </a:rPr>
              <a:t>YOLOE</a:t>
            </a:r>
            <a:endParaRPr/>
          </a:p>
          <a:p>
            <a:pPr indent="0" lvl="0" marL="0" rtl="0" algn="l">
              <a:lnSpc>
                <a:spcPct val="115000"/>
              </a:lnSpc>
              <a:spcBef>
                <a:spcPts val="300"/>
              </a:spcBef>
              <a:spcAft>
                <a:spcPts val="0"/>
              </a:spcAft>
              <a:buSzPts val="1100"/>
              <a:buNone/>
            </a:pPr>
            <a:r>
              <a:rPr lang="en" sz="950">
                <a:solidFill>
                  <a:srgbClr val="475569"/>
                </a:solidFill>
              </a:rPr>
              <a:t>Open-vocabulary detection, 51 categories at 2 FPS</a:t>
            </a:r>
            <a:endParaRPr sz="950">
              <a:solidFill>
                <a:srgbClr val="475569"/>
              </a:solidFill>
            </a:endParaRPr>
          </a:p>
          <a:p>
            <a:pPr indent="0" lvl="0" marL="0" marR="0" rtl="0" algn="l">
              <a:lnSpc>
                <a:spcPct val="115000"/>
              </a:lnSpc>
              <a:spcBef>
                <a:spcPts val="150"/>
              </a:spcBef>
              <a:spcAft>
                <a:spcPts val="0"/>
              </a:spcAft>
              <a:buNone/>
            </a:pPr>
            <a:r>
              <a:rPr b="0" i="0" lang="en" sz="950" u="none" cap="none" strike="noStrike">
                <a:solidFill>
                  <a:srgbClr val="64748B"/>
                </a:solidFill>
                <a:latin typeface="Arial"/>
                <a:ea typeface="Arial"/>
                <a:cs typeface="Arial"/>
                <a:sym typeface="Arial"/>
              </a:rPr>
              <a:t>Class labels, confidence, boxes, timestamps</a:t>
            </a:r>
            <a:endParaRPr/>
          </a:p>
        </p:txBody>
      </p:sp>
      <p:sp>
        <p:nvSpPr>
          <p:cNvPr id="181" name="Google Shape;181;p28"/>
          <p:cNvSpPr/>
          <p:nvPr/>
        </p:nvSpPr>
        <p:spPr>
          <a:xfrm>
            <a:off x="4133087" y="3694176"/>
            <a:ext cx="4626900" cy="1079100"/>
          </a:xfrm>
          <a:prstGeom prst="roundRect">
            <a:avLst>
              <a:gd fmla="val 6000" name="adj"/>
            </a:avLst>
          </a:prstGeom>
          <a:solidFill>
            <a:srgbClr val="F8FAFC"/>
          </a:solidFill>
          <a:ln cap="flat" cmpd="sng" w="12700">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2" name="Google Shape;182;p28"/>
          <p:cNvSpPr/>
          <p:nvPr/>
        </p:nvSpPr>
        <p:spPr>
          <a:xfrm>
            <a:off x="4352544" y="4096512"/>
            <a:ext cx="274200" cy="274200"/>
          </a:xfrm>
          <a:prstGeom prst="roundRect">
            <a:avLst>
              <a:gd fmla="val 28000" name="adj"/>
            </a:avLst>
          </a:prstGeom>
          <a:solidFill>
            <a:srgbClr val="990000"/>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1000" u="none" cap="none" strike="noStrike">
                <a:solidFill>
                  <a:srgbClr val="FFFFFF"/>
                </a:solidFill>
                <a:latin typeface="Arial"/>
                <a:ea typeface="Arial"/>
                <a:cs typeface="Arial"/>
                <a:sym typeface="Arial"/>
              </a:rPr>
              <a:t>03</a:t>
            </a:r>
            <a:endParaRPr/>
          </a:p>
        </p:txBody>
      </p:sp>
      <p:sp>
        <p:nvSpPr>
          <p:cNvPr id="183" name="Google Shape;183;p28"/>
          <p:cNvSpPr txBox="1"/>
          <p:nvPr/>
        </p:nvSpPr>
        <p:spPr>
          <a:xfrm>
            <a:off x="4809744" y="3953654"/>
            <a:ext cx="3730800" cy="568200"/>
          </a:xfrm>
          <a:prstGeom prst="rect">
            <a:avLst/>
          </a:prstGeom>
          <a:noFill/>
          <a:ln>
            <a:noFill/>
          </a:ln>
        </p:spPr>
        <p:txBody>
          <a:bodyPr anchorCtr="0" anchor="ctr" bIns="9125" lIns="18275" spcFirstLastPara="1" rIns="18275" wrap="square" tIns="9125">
            <a:spAutoFit/>
          </a:bodyPr>
          <a:lstStyle/>
          <a:p>
            <a:pPr indent="0" lvl="0" marL="0" marR="0" rtl="0" algn="l">
              <a:lnSpc>
                <a:spcPct val="110000"/>
              </a:lnSpc>
              <a:spcBef>
                <a:spcPts val="0"/>
              </a:spcBef>
              <a:spcAft>
                <a:spcPts val="0"/>
              </a:spcAft>
              <a:buNone/>
            </a:pPr>
            <a:r>
              <a:rPr b="1" i="0" lang="en" sz="1050" u="none" cap="none" strike="noStrike">
                <a:solidFill>
                  <a:srgbClr val="0F172A"/>
                </a:solidFill>
                <a:latin typeface="Arial"/>
                <a:ea typeface="Arial"/>
                <a:cs typeface="Arial"/>
                <a:sym typeface="Arial"/>
              </a:rPr>
              <a:t>On-screen text — </a:t>
            </a:r>
            <a:r>
              <a:rPr b="1" i="0" lang="en" sz="1050" u="none" cap="none" strike="noStrike">
                <a:solidFill>
                  <a:srgbClr val="990000"/>
                </a:solidFill>
                <a:latin typeface="Arial"/>
                <a:ea typeface="Arial"/>
                <a:cs typeface="Arial"/>
                <a:sym typeface="Arial"/>
              </a:rPr>
              <a:t>PP-OCRv6</a:t>
            </a:r>
            <a:endParaRPr/>
          </a:p>
          <a:p>
            <a:pPr indent="0" lvl="0" marL="0" marR="0" rtl="0" algn="l">
              <a:lnSpc>
                <a:spcPct val="115000"/>
              </a:lnSpc>
              <a:spcBef>
                <a:spcPts val="300"/>
              </a:spcBef>
              <a:spcAft>
                <a:spcPts val="0"/>
              </a:spcAft>
              <a:buNone/>
            </a:pPr>
            <a:r>
              <a:rPr b="0" i="0" lang="en" sz="950" u="none" cap="none" strike="noStrike">
                <a:solidFill>
                  <a:srgbClr val="475569"/>
                </a:solidFill>
                <a:latin typeface="Arial"/>
                <a:ea typeface="Arial"/>
                <a:cs typeface="Arial"/>
                <a:sym typeface="Arial"/>
              </a:rPr>
              <a:t>Multilingual OCR at 2 FPS</a:t>
            </a:r>
            <a:endParaRPr/>
          </a:p>
          <a:p>
            <a:pPr indent="0" lvl="0" marL="0" marR="0" rtl="0" algn="l">
              <a:lnSpc>
                <a:spcPct val="115000"/>
              </a:lnSpc>
              <a:spcBef>
                <a:spcPts val="150"/>
              </a:spcBef>
              <a:spcAft>
                <a:spcPts val="0"/>
              </a:spcAft>
              <a:buNone/>
            </a:pPr>
            <a:r>
              <a:rPr b="0" i="0" lang="en" sz="950" u="none" cap="none" strike="noStrike">
                <a:solidFill>
                  <a:srgbClr val="64748B"/>
                </a:solidFill>
                <a:latin typeface="Arial"/>
                <a:ea typeface="Arial"/>
                <a:cs typeface="Arial"/>
                <a:sym typeface="Arial"/>
              </a:rPr>
              <a:t>Storefronts, street signs, contextual text</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9"/>
          <p:cNvSpPr txBox="1"/>
          <p:nvPr/>
        </p:nvSpPr>
        <p:spPr>
          <a:xfrm>
            <a:off x="384048" y="237744"/>
            <a:ext cx="8376000" cy="149400"/>
          </a:xfrm>
          <a:prstGeom prst="rect">
            <a:avLst/>
          </a:prstGeom>
          <a:noFill/>
          <a:ln>
            <a:noFill/>
          </a:ln>
        </p:spPr>
        <p:txBody>
          <a:bodyPr anchorCtr="0" anchor="t" bIns="9125" lIns="18275" spcFirstLastPara="1" rIns="18275" wrap="square" tIns="9125">
            <a:spAutoFit/>
          </a:bodyPr>
          <a:lstStyle/>
          <a:p>
            <a:pPr indent="0" lvl="0" marL="0" marR="0" rtl="0" algn="l">
              <a:lnSpc>
                <a:spcPct val="112000"/>
              </a:lnSpc>
              <a:spcBef>
                <a:spcPts val="0"/>
              </a:spcBef>
              <a:spcAft>
                <a:spcPts val="0"/>
              </a:spcAft>
              <a:buNone/>
            </a:pPr>
            <a:r>
              <a:rPr b="1" i="0" lang="en" sz="850" u="none" cap="none" strike="noStrike">
                <a:solidFill>
                  <a:srgbClr val="990000"/>
                </a:solidFill>
                <a:latin typeface="Arial"/>
                <a:ea typeface="Arial"/>
                <a:cs typeface="Arial"/>
                <a:sym typeface="Arial"/>
              </a:rPr>
              <a:t>COMPONENT 02 · HUMAN-IN-THE-LOOP WORKFLOW SEARCH</a:t>
            </a:r>
            <a:endParaRPr/>
          </a:p>
        </p:txBody>
      </p:sp>
      <p:sp>
        <p:nvSpPr>
          <p:cNvPr id="189" name="Google Shape;189;p29"/>
          <p:cNvSpPr txBox="1"/>
          <p:nvPr/>
        </p:nvSpPr>
        <p:spPr>
          <a:xfrm>
            <a:off x="384048" y="475488"/>
            <a:ext cx="8376000" cy="341700"/>
          </a:xfrm>
          <a:prstGeom prst="rect">
            <a:avLst/>
          </a:prstGeom>
          <a:noFill/>
          <a:ln>
            <a:noFill/>
          </a:ln>
        </p:spPr>
        <p:txBody>
          <a:bodyPr anchorCtr="0" anchor="t" bIns="9125" lIns="18275" spcFirstLastPara="1" rIns="18275" wrap="square" tIns="9125">
            <a:spAutoFit/>
          </a:bodyPr>
          <a:lstStyle/>
          <a:p>
            <a:pPr indent="0" lvl="0" marL="0" marR="0" rtl="0" algn="l">
              <a:lnSpc>
                <a:spcPct val="112000"/>
              </a:lnSpc>
              <a:spcBef>
                <a:spcPts val="0"/>
              </a:spcBef>
              <a:spcAft>
                <a:spcPts val="0"/>
              </a:spcAft>
              <a:buNone/>
            </a:pPr>
            <a:r>
              <a:rPr b="1" i="0" lang="en" sz="2100" u="none" cap="none" strike="noStrike">
                <a:solidFill>
                  <a:srgbClr val="0F172A"/>
                </a:solidFill>
                <a:latin typeface="Arial"/>
                <a:ea typeface="Arial"/>
                <a:cs typeface="Arial"/>
                <a:sym typeface="Arial"/>
              </a:rPr>
              <a:t>Loop Engineering</a:t>
            </a:r>
            <a:endParaRPr/>
          </a:p>
        </p:txBody>
      </p:sp>
      <p:sp>
        <p:nvSpPr>
          <p:cNvPr id="190" name="Google Shape;190;p29"/>
          <p:cNvSpPr/>
          <p:nvPr/>
        </p:nvSpPr>
        <p:spPr>
          <a:xfrm>
            <a:off x="388620" y="1005840"/>
            <a:ext cx="502800" cy="38400"/>
          </a:xfrm>
          <a:prstGeom prst="rect">
            <a:avLst/>
          </a:prstGeom>
          <a:solidFill>
            <a:srgbClr val="99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1" name="Google Shape;191;p29"/>
          <p:cNvSpPr txBox="1"/>
          <p:nvPr/>
        </p:nvSpPr>
        <p:spPr>
          <a:xfrm>
            <a:off x="384048" y="4882896"/>
            <a:ext cx="4572000" cy="133800"/>
          </a:xfrm>
          <a:prstGeom prst="rect">
            <a:avLst/>
          </a:prstGeom>
          <a:noFill/>
          <a:ln>
            <a:noFill/>
          </a:ln>
        </p:spPr>
        <p:txBody>
          <a:bodyPr anchorCtr="0" anchor="t" bIns="9125" lIns="18275" spcFirstLastPara="1" rIns="18275" wrap="square" tIns="9125">
            <a:spAutoFit/>
          </a:bodyPr>
          <a:lstStyle/>
          <a:p>
            <a:pPr indent="0" lvl="0" marL="0" marR="0" rtl="0" algn="l">
              <a:lnSpc>
                <a:spcPct val="112000"/>
              </a:lnSpc>
              <a:spcBef>
                <a:spcPts val="0"/>
              </a:spcBef>
              <a:spcAft>
                <a:spcPts val="0"/>
              </a:spcAft>
              <a:buNone/>
            </a:pPr>
            <a:r>
              <a:rPr b="0" i="0" lang="en" sz="750" u="none" cap="none" strike="noStrike">
                <a:solidFill>
                  <a:srgbClr val="94A3B8"/>
                </a:solidFill>
                <a:latin typeface="Arial"/>
                <a:ea typeface="Arial"/>
                <a:cs typeface="Arial"/>
                <a:sym typeface="Arial"/>
              </a:rPr>
              <a:t>AVRA  ·  Team IUCV  ·  Indiana University Bloomington</a:t>
            </a:r>
            <a:endParaRPr/>
          </a:p>
        </p:txBody>
      </p:sp>
      <p:sp>
        <p:nvSpPr>
          <p:cNvPr id="192" name="Google Shape;192;p29"/>
          <p:cNvSpPr txBox="1"/>
          <p:nvPr/>
        </p:nvSpPr>
        <p:spPr>
          <a:xfrm>
            <a:off x="5559552" y="4882896"/>
            <a:ext cx="3200400" cy="133800"/>
          </a:xfrm>
          <a:prstGeom prst="rect">
            <a:avLst/>
          </a:prstGeom>
          <a:noFill/>
          <a:ln>
            <a:noFill/>
          </a:ln>
        </p:spPr>
        <p:txBody>
          <a:bodyPr anchorCtr="0" anchor="t" bIns="9125" lIns="18275" spcFirstLastPara="1" rIns="18275" wrap="square" tIns="9125">
            <a:spAutoFit/>
          </a:bodyPr>
          <a:lstStyle/>
          <a:p>
            <a:pPr indent="0" lvl="0" marL="0" marR="0" rtl="0" algn="r">
              <a:lnSpc>
                <a:spcPct val="112000"/>
              </a:lnSpc>
              <a:spcBef>
                <a:spcPts val="0"/>
              </a:spcBef>
              <a:spcAft>
                <a:spcPts val="0"/>
              </a:spcAft>
              <a:buNone/>
            </a:pPr>
            <a:r>
              <a:rPr b="0" i="0" lang="en" sz="750" u="none" cap="none" strike="noStrike">
                <a:solidFill>
                  <a:srgbClr val="94A3B8"/>
                </a:solidFill>
                <a:latin typeface="Arial"/>
                <a:ea typeface="Arial"/>
                <a:cs typeface="Arial"/>
                <a:sym typeface="Arial"/>
              </a:rPr>
              <a:t>ECCV 2026 Perception Test Challenge  —  5 / 8</a:t>
            </a:r>
            <a:endParaRPr/>
          </a:p>
        </p:txBody>
      </p:sp>
      <p:sp>
        <p:nvSpPr>
          <p:cNvPr id="193" name="Google Shape;193;p29"/>
          <p:cNvSpPr/>
          <p:nvPr/>
        </p:nvSpPr>
        <p:spPr>
          <a:xfrm>
            <a:off x="384048" y="1170432"/>
            <a:ext cx="2103000" cy="768000"/>
          </a:xfrm>
          <a:prstGeom prst="roundRect">
            <a:avLst>
              <a:gd fmla="val 6000" name="adj"/>
            </a:avLst>
          </a:prstGeom>
          <a:solidFill>
            <a:srgbClr val="FBF4F4"/>
          </a:solidFill>
          <a:ln cap="flat" cmpd="sng" w="12700">
            <a:solidFill>
              <a:srgbClr val="E8CFC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4" name="Google Shape;194;p29"/>
          <p:cNvSpPr/>
          <p:nvPr/>
        </p:nvSpPr>
        <p:spPr>
          <a:xfrm>
            <a:off x="384048" y="2103120"/>
            <a:ext cx="2103000" cy="768000"/>
          </a:xfrm>
          <a:prstGeom prst="roundRect">
            <a:avLst>
              <a:gd fmla="val 6000" name="adj"/>
            </a:avLst>
          </a:prstGeom>
          <a:solidFill>
            <a:srgbClr val="F8FAFC"/>
          </a:solidFill>
          <a:ln cap="flat" cmpd="sng" w="12700">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5" name="Google Shape;195;p29"/>
          <p:cNvSpPr txBox="1"/>
          <p:nvPr/>
        </p:nvSpPr>
        <p:spPr>
          <a:xfrm>
            <a:off x="438912" y="1279647"/>
            <a:ext cx="1993500" cy="505800"/>
          </a:xfrm>
          <a:prstGeom prst="rect">
            <a:avLst/>
          </a:prstGeom>
          <a:noFill/>
          <a:ln>
            <a:noFill/>
          </a:ln>
        </p:spPr>
        <p:txBody>
          <a:bodyPr anchorCtr="0" anchor="ctr" bIns="9125" lIns="18275" spcFirstLastPara="1" rIns="18275" wrap="square" tIns="9125">
            <a:noAutofit/>
          </a:bodyPr>
          <a:lstStyle/>
          <a:p>
            <a:pPr indent="0" lvl="0" marL="0" rtl="0" algn="ctr">
              <a:lnSpc>
                <a:spcPct val="115000"/>
              </a:lnSpc>
              <a:spcBef>
                <a:spcPts val="0"/>
              </a:spcBef>
              <a:spcAft>
                <a:spcPts val="0"/>
              </a:spcAft>
              <a:buSzPts val="1100"/>
              <a:buNone/>
            </a:pPr>
            <a:r>
              <a:rPr b="1" lang="en" sz="2100">
                <a:solidFill>
                  <a:srgbClr val="990000"/>
                </a:solidFill>
              </a:rPr>
              <a:t>~50</a:t>
            </a:r>
            <a:r>
              <a:rPr lang="en"/>
              <a:t>        </a:t>
            </a:r>
            <a:endParaRPr/>
          </a:p>
          <a:p>
            <a:pPr indent="0" lvl="0" marL="0" marR="0" rtl="0" algn="ctr">
              <a:lnSpc>
                <a:spcPct val="105000"/>
              </a:lnSpc>
              <a:spcBef>
                <a:spcPts val="200"/>
              </a:spcBef>
              <a:spcAft>
                <a:spcPts val="0"/>
              </a:spcAft>
              <a:buNone/>
            </a:pPr>
            <a:r>
              <a:rPr b="1" i="0" lang="en" sz="900" u="none" cap="none" strike="noStrike">
                <a:solidFill>
                  <a:srgbClr val="0F172A"/>
                </a:solidFill>
                <a:latin typeface="Arial"/>
                <a:ea typeface="Arial"/>
                <a:cs typeface="Arial"/>
                <a:sym typeface="Arial"/>
              </a:rPr>
              <a:t>automated iterations</a:t>
            </a:r>
            <a:endParaRPr/>
          </a:p>
        </p:txBody>
      </p:sp>
      <p:sp>
        <p:nvSpPr>
          <p:cNvPr id="196" name="Google Shape;196;p29"/>
          <p:cNvSpPr txBox="1"/>
          <p:nvPr/>
        </p:nvSpPr>
        <p:spPr>
          <a:xfrm>
            <a:off x="438912" y="2248740"/>
            <a:ext cx="1993500" cy="505800"/>
          </a:xfrm>
          <a:prstGeom prst="rect">
            <a:avLst/>
          </a:prstGeom>
          <a:noFill/>
          <a:ln>
            <a:noFill/>
          </a:ln>
        </p:spPr>
        <p:txBody>
          <a:bodyPr anchorCtr="0" anchor="ctr" bIns="9125" lIns="18275" spcFirstLastPara="1" rIns="18275" wrap="square" tIns="9125">
            <a:noAutofit/>
          </a:bodyPr>
          <a:lstStyle/>
          <a:p>
            <a:pPr indent="0" lvl="0" marL="0" marR="0" rtl="0" algn="ctr">
              <a:lnSpc>
                <a:spcPct val="100000"/>
              </a:lnSpc>
              <a:spcBef>
                <a:spcPts val="0"/>
              </a:spcBef>
              <a:spcAft>
                <a:spcPts val="0"/>
              </a:spcAft>
              <a:buNone/>
            </a:pPr>
            <a:r>
              <a:rPr b="1" lang="en" sz="1900"/>
              <a:t>3-5</a:t>
            </a:r>
            <a:r>
              <a:rPr lang="en"/>
              <a:t>         </a:t>
            </a:r>
            <a:endParaRPr/>
          </a:p>
          <a:p>
            <a:pPr indent="0" lvl="0" marL="0" marR="0" rtl="0" algn="ctr">
              <a:lnSpc>
                <a:spcPct val="105000"/>
              </a:lnSpc>
              <a:spcBef>
                <a:spcPts val="200"/>
              </a:spcBef>
              <a:spcAft>
                <a:spcPts val="0"/>
              </a:spcAft>
              <a:buNone/>
            </a:pPr>
            <a:r>
              <a:rPr b="1" i="0" lang="en" sz="900" u="none" cap="none" strike="noStrike">
                <a:solidFill>
                  <a:srgbClr val="475569"/>
                </a:solidFill>
                <a:latin typeface="Arial"/>
                <a:ea typeface="Arial"/>
                <a:cs typeface="Arial"/>
                <a:sym typeface="Arial"/>
              </a:rPr>
              <a:t>human interventions</a:t>
            </a:r>
            <a:endParaRPr/>
          </a:p>
        </p:txBody>
      </p:sp>
      <p:sp>
        <p:nvSpPr>
          <p:cNvPr id="197" name="Google Shape;197;p29"/>
          <p:cNvSpPr/>
          <p:nvPr/>
        </p:nvSpPr>
        <p:spPr>
          <a:xfrm>
            <a:off x="384048" y="3035808"/>
            <a:ext cx="2103000" cy="768000"/>
          </a:xfrm>
          <a:prstGeom prst="roundRect">
            <a:avLst>
              <a:gd fmla="val 6000" name="adj"/>
            </a:avLst>
          </a:prstGeom>
          <a:solidFill>
            <a:srgbClr val="F8FAFC"/>
          </a:solidFill>
          <a:ln cap="flat" cmpd="sng" w="12700">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8" name="Google Shape;198;p29"/>
          <p:cNvSpPr txBox="1"/>
          <p:nvPr/>
        </p:nvSpPr>
        <p:spPr>
          <a:xfrm>
            <a:off x="438912" y="3129421"/>
            <a:ext cx="1993500" cy="613500"/>
          </a:xfrm>
          <a:prstGeom prst="rect">
            <a:avLst/>
          </a:prstGeom>
          <a:noFill/>
          <a:ln>
            <a:noFill/>
          </a:ln>
        </p:spPr>
        <p:txBody>
          <a:bodyPr anchorCtr="0" anchor="ctr" bIns="9125" lIns="18275" spcFirstLastPara="1" rIns="18275" wrap="square" tIns="9125">
            <a:spAutoFit/>
          </a:bodyPr>
          <a:lstStyle/>
          <a:p>
            <a:pPr indent="0" lvl="0" marL="0" marR="0" rtl="0" algn="ctr">
              <a:lnSpc>
                <a:spcPct val="100000"/>
              </a:lnSpc>
              <a:spcBef>
                <a:spcPts val="0"/>
              </a:spcBef>
              <a:spcAft>
                <a:spcPts val="0"/>
              </a:spcAft>
              <a:buNone/>
            </a:pPr>
            <a:r>
              <a:rPr b="1" lang="en" sz="900">
                <a:solidFill>
                  <a:srgbClr val="475569"/>
                </a:solidFill>
              </a:rPr>
              <a:t>Using </a:t>
            </a:r>
            <a:endParaRPr b="1" sz="900">
              <a:solidFill>
                <a:srgbClr val="475569"/>
              </a:solidFill>
            </a:endParaRPr>
          </a:p>
          <a:p>
            <a:pPr indent="0" lvl="0" marL="0" marR="0" rtl="0" algn="ctr">
              <a:lnSpc>
                <a:spcPct val="100000"/>
              </a:lnSpc>
              <a:spcBef>
                <a:spcPts val="0"/>
              </a:spcBef>
              <a:spcAft>
                <a:spcPts val="0"/>
              </a:spcAft>
              <a:buNone/>
            </a:pPr>
            <a:r>
              <a:rPr b="1" i="0" lang="en" sz="1900" u="none" cap="none" strike="noStrike">
                <a:solidFill>
                  <a:srgbClr val="0F172A"/>
                </a:solidFill>
                <a:latin typeface="Arial"/>
                <a:ea typeface="Arial"/>
                <a:cs typeface="Arial"/>
                <a:sym typeface="Arial"/>
              </a:rPr>
              <a:t>5 </a:t>
            </a:r>
            <a:r>
              <a:rPr b="1" i="0" lang="en" sz="1900" u="none" cap="none" strike="noStrike">
                <a:solidFill>
                  <a:srgbClr val="0F172A"/>
                </a:solidFill>
                <a:latin typeface="Arial"/>
                <a:ea typeface="Arial"/>
                <a:cs typeface="Arial"/>
                <a:sym typeface="Arial"/>
              </a:rPr>
              <a:t>·</a:t>
            </a:r>
            <a:r>
              <a:rPr b="1" i="0" lang="en" sz="1900" u="none" cap="none" strike="noStrike">
                <a:solidFill>
                  <a:srgbClr val="0F172A"/>
                </a:solidFill>
                <a:latin typeface="Arial"/>
                <a:ea typeface="Arial"/>
                <a:cs typeface="Arial"/>
                <a:sym typeface="Arial"/>
              </a:rPr>
              <a:t> 8</a:t>
            </a:r>
            <a:endParaRPr sz="1200"/>
          </a:p>
          <a:p>
            <a:pPr indent="0" lvl="0" marL="0" marR="0" rtl="0" algn="ctr">
              <a:lnSpc>
                <a:spcPct val="105000"/>
              </a:lnSpc>
              <a:spcBef>
                <a:spcPts val="200"/>
              </a:spcBef>
              <a:spcAft>
                <a:spcPts val="0"/>
              </a:spcAft>
              <a:buNone/>
            </a:pPr>
            <a:r>
              <a:rPr b="1" i="0" lang="en" sz="900" u="none" cap="none" strike="noStrike">
                <a:solidFill>
                  <a:srgbClr val="475569"/>
                </a:solidFill>
                <a:latin typeface="Arial"/>
                <a:ea typeface="Arial"/>
                <a:cs typeface="Arial"/>
                <a:sym typeface="Arial"/>
              </a:rPr>
              <a:t>validation videos · questions</a:t>
            </a:r>
            <a:endParaRPr/>
          </a:p>
        </p:txBody>
      </p:sp>
      <p:sp>
        <p:nvSpPr>
          <p:cNvPr id="199" name="Google Shape;199;p29"/>
          <p:cNvSpPr/>
          <p:nvPr/>
        </p:nvSpPr>
        <p:spPr>
          <a:xfrm>
            <a:off x="384048" y="3968496"/>
            <a:ext cx="2103000" cy="548700"/>
          </a:xfrm>
          <a:prstGeom prst="roundRect">
            <a:avLst>
              <a:gd fmla="val 6000" name="adj"/>
            </a:avLst>
          </a:prstGeom>
          <a:solidFill>
            <a:srgbClr val="F8FAFC"/>
          </a:solidFill>
          <a:ln cap="flat" cmpd="sng" w="12700">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0" name="Google Shape;200;p29"/>
          <p:cNvSpPr txBox="1"/>
          <p:nvPr/>
        </p:nvSpPr>
        <p:spPr>
          <a:xfrm>
            <a:off x="493801" y="4107071"/>
            <a:ext cx="1883700" cy="300900"/>
          </a:xfrm>
          <a:prstGeom prst="rect">
            <a:avLst/>
          </a:prstGeom>
          <a:noFill/>
          <a:ln>
            <a:noFill/>
          </a:ln>
        </p:spPr>
        <p:txBody>
          <a:bodyPr anchorCtr="0" anchor="ctr" bIns="9125" lIns="18275" spcFirstLastPara="1" rIns="18275" wrap="square" tIns="9125">
            <a:spAutoFit/>
          </a:bodyPr>
          <a:lstStyle/>
          <a:p>
            <a:pPr indent="0" lvl="0" marL="0" marR="0" rtl="0" algn="l">
              <a:lnSpc>
                <a:spcPct val="116000"/>
              </a:lnSpc>
              <a:spcBef>
                <a:spcPts val="0"/>
              </a:spcBef>
              <a:spcAft>
                <a:spcPts val="0"/>
              </a:spcAft>
              <a:buNone/>
            </a:pPr>
            <a:r>
              <a:rPr b="0" i="1" lang="en" sz="850" u="none" cap="none" strike="noStrike">
                <a:solidFill>
                  <a:srgbClr val="64748B"/>
                </a:solidFill>
                <a:latin typeface="Arial"/>
                <a:ea typeface="Arial"/>
                <a:cs typeface="Arial"/>
                <a:sym typeface="Arial"/>
              </a:rPr>
              <a:t>Model weights stay fixed — only the workflow and prompts are optimized.</a:t>
            </a:r>
            <a:endParaRPr/>
          </a:p>
        </p:txBody>
      </p:sp>
      <p:sp>
        <p:nvSpPr>
          <p:cNvPr id="201" name="Google Shape;201;p29"/>
          <p:cNvSpPr/>
          <p:nvPr/>
        </p:nvSpPr>
        <p:spPr>
          <a:xfrm>
            <a:off x="2761488" y="1170432"/>
            <a:ext cx="1719000" cy="1261800"/>
          </a:xfrm>
          <a:prstGeom prst="roundRect">
            <a:avLst>
              <a:gd fmla="val 6000" name="adj"/>
            </a:avLst>
          </a:prstGeom>
          <a:solidFill>
            <a:srgbClr val="F8FAFC"/>
          </a:solidFill>
          <a:ln cap="flat" cmpd="sng" w="12700">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2" name="Google Shape;202;p29"/>
          <p:cNvSpPr/>
          <p:nvPr/>
        </p:nvSpPr>
        <p:spPr>
          <a:xfrm>
            <a:off x="2880360" y="1289304"/>
            <a:ext cx="237600" cy="237600"/>
          </a:xfrm>
          <a:prstGeom prst="roundRect">
            <a:avLst>
              <a:gd fmla="val 30000" name="adj"/>
            </a:avLst>
          </a:prstGeom>
          <a:solidFill>
            <a:srgbClr val="990000"/>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950" u="none" cap="none" strike="noStrike">
                <a:solidFill>
                  <a:srgbClr val="FFFFFF"/>
                </a:solidFill>
                <a:latin typeface="Arial"/>
                <a:ea typeface="Arial"/>
                <a:cs typeface="Arial"/>
                <a:sym typeface="Arial"/>
              </a:rPr>
              <a:t>1</a:t>
            </a:r>
            <a:endParaRPr/>
          </a:p>
        </p:txBody>
      </p:sp>
      <p:sp>
        <p:nvSpPr>
          <p:cNvPr id="203" name="Google Shape;203;p29"/>
          <p:cNvSpPr txBox="1"/>
          <p:nvPr/>
        </p:nvSpPr>
        <p:spPr>
          <a:xfrm>
            <a:off x="2880360" y="1563624"/>
            <a:ext cx="1481400" cy="172500"/>
          </a:xfrm>
          <a:prstGeom prst="rect">
            <a:avLst/>
          </a:prstGeom>
          <a:noFill/>
          <a:ln>
            <a:noFill/>
          </a:ln>
        </p:spPr>
        <p:txBody>
          <a:bodyPr anchorCtr="0" anchor="ctr" bIns="9125" lIns="18275" spcFirstLastPara="1" rIns="18275" wrap="square" tIns="9125">
            <a:noAutofit/>
          </a:bodyPr>
          <a:lstStyle/>
          <a:p>
            <a:pPr indent="0" lvl="0" marL="0" marR="0" rtl="0" algn="l">
              <a:lnSpc>
                <a:spcPct val="112000"/>
              </a:lnSpc>
              <a:spcBef>
                <a:spcPts val="0"/>
              </a:spcBef>
              <a:spcAft>
                <a:spcPts val="0"/>
              </a:spcAft>
              <a:buNone/>
            </a:pPr>
            <a:r>
              <a:rPr b="1" i="0" lang="en" sz="1000" u="none" cap="none" strike="noStrike">
                <a:solidFill>
                  <a:srgbClr val="0F172A"/>
                </a:solidFill>
                <a:latin typeface="Arial"/>
                <a:ea typeface="Arial"/>
                <a:cs typeface="Arial"/>
                <a:sym typeface="Arial"/>
              </a:rPr>
              <a:t>Draft harness</a:t>
            </a:r>
            <a:r>
              <a:rPr b="1" lang="en" sz="1000">
                <a:solidFill>
                  <a:srgbClr val="0F172A"/>
                </a:solidFill>
              </a:rPr>
              <a:t>      </a:t>
            </a:r>
            <a:endParaRPr/>
          </a:p>
        </p:txBody>
      </p:sp>
      <p:sp>
        <p:nvSpPr>
          <p:cNvPr id="204" name="Google Shape;204;p29"/>
          <p:cNvSpPr txBox="1"/>
          <p:nvPr/>
        </p:nvSpPr>
        <p:spPr>
          <a:xfrm>
            <a:off x="2880360" y="1837943"/>
            <a:ext cx="1481400" cy="317700"/>
          </a:xfrm>
          <a:prstGeom prst="rect">
            <a:avLst/>
          </a:prstGeom>
          <a:noFill/>
          <a:ln>
            <a:noFill/>
          </a:ln>
        </p:spPr>
        <p:txBody>
          <a:bodyPr anchorCtr="0" anchor="t" bIns="9125" lIns="18275" spcFirstLastPara="1" rIns="18275" wrap="square" tIns="9125">
            <a:spAutoFit/>
          </a:bodyPr>
          <a:lstStyle/>
          <a:p>
            <a:pPr indent="0" lvl="0" marL="0" marR="0" rtl="0" algn="l">
              <a:lnSpc>
                <a:spcPct val="116000"/>
              </a:lnSpc>
              <a:spcBef>
                <a:spcPts val="0"/>
              </a:spcBef>
              <a:spcAft>
                <a:spcPts val="0"/>
              </a:spcAft>
              <a:buNone/>
            </a:pPr>
            <a:r>
              <a:rPr b="0" i="1" lang="en" sz="900" u="none" cap="none" strike="noStrike">
                <a:solidFill>
                  <a:srgbClr val="64748B"/>
                </a:solidFill>
                <a:latin typeface="Arial"/>
                <a:ea typeface="Arial"/>
                <a:cs typeface="Arial"/>
                <a:sym typeface="Arial"/>
              </a:rPr>
              <a:t>“Here are the video and the question — solve it.”</a:t>
            </a:r>
            <a:endParaRPr/>
          </a:p>
        </p:txBody>
      </p:sp>
      <p:sp>
        <p:nvSpPr>
          <p:cNvPr id="205" name="Google Shape;205;p29"/>
          <p:cNvSpPr/>
          <p:nvPr/>
        </p:nvSpPr>
        <p:spPr>
          <a:xfrm>
            <a:off x="4901184" y="1170432"/>
            <a:ext cx="1719000" cy="1261800"/>
          </a:xfrm>
          <a:prstGeom prst="roundRect">
            <a:avLst>
              <a:gd fmla="val 6000" name="adj"/>
            </a:avLst>
          </a:prstGeom>
          <a:solidFill>
            <a:srgbClr val="F8FAFC"/>
          </a:solidFill>
          <a:ln cap="flat" cmpd="sng" w="12700">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6" name="Google Shape;206;p29"/>
          <p:cNvSpPr/>
          <p:nvPr/>
        </p:nvSpPr>
        <p:spPr>
          <a:xfrm>
            <a:off x="5020056" y="1289304"/>
            <a:ext cx="237600" cy="237600"/>
          </a:xfrm>
          <a:prstGeom prst="roundRect">
            <a:avLst>
              <a:gd fmla="val 30000" name="adj"/>
            </a:avLst>
          </a:prstGeom>
          <a:solidFill>
            <a:srgbClr val="990000"/>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950" u="none" cap="none" strike="noStrike">
                <a:solidFill>
                  <a:srgbClr val="FFFFFF"/>
                </a:solidFill>
                <a:latin typeface="Arial"/>
                <a:ea typeface="Arial"/>
                <a:cs typeface="Arial"/>
                <a:sym typeface="Arial"/>
              </a:rPr>
              <a:t>2</a:t>
            </a:r>
            <a:endParaRPr/>
          </a:p>
        </p:txBody>
      </p:sp>
      <p:sp>
        <p:nvSpPr>
          <p:cNvPr id="207" name="Google Shape;207;p29"/>
          <p:cNvSpPr txBox="1"/>
          <p:nvPr/>
        </p:nvSpPr>
        <p:spPr>
          <a:xfrm>
            <a:off x="5020056" y="1563624"/>
            <a:ext cx="1481400" cy="172500"/>
          </a:xfrm>
          <a:prstGeom prst="rect">
            <a:avLst/>
          </a:prstGeom>
          <a:noFill/>
          <a:ln>
            <a:noFill/>
          </a:ln>
        </p:spPr>
        <p:txBody>
          <a:bodyPr anchorCtr="0" anchor="ctr" bIns="9125" lIns="18275" spcFirstLastPara="1" rIns="18275" wrap="square" tIns="9125">
            <a:spAutoFit/>
          </a:bodyPr>
          <a:lstStyle/>
          <a:p>
            <a:pPr indent="0" lvl="0" marL="0" marR="0" rtl="0" algn="l">
              <a:lnSpc>
                <a:spcPct val="112000"/>
              </a:lnSpc>
              <a:spcBef>
                <a:spcPts val="0"/>
              </a:spcBef>
              <a:spcAft>
                <a:spcPts val="0"/>
              </a:spcAft>
              <a:buNone/>
            </a:pPr>
            <a:r>
              <a:rPr b="1" i="0" lang="en" sz="1000" u="none" cap="none" strike="noStrike">
                <a:solidFill>
                  <a:srgbClr val="0F172A"/>
                </a:solidFill>
                <a:latin typeface="Arial"/>
                <a:ea typeface="Arial"/>
                <a:cs typeface="Arial"/>
                <a:sym typeface="Arial"/>
              </a:rPr>
              <a:t>Run on validation</a:t>
            </a:r>
            <a:endParaRPr/>
          </a:p>
        </p:txBody>
      </p:sp>
      <p:sp>
        <p:nvSpPr>
          <p:cNvPr id="208" name="Google Shape;208;p29"/>
          <p:cNvSpPr txBox="1"/>
          <p:nvPr/>
        </p:nvSpPr>
        <p:spPr>
          <a:xfrm>
            <a:off x="5020056" y="1837943"/>
            <a:ext cx="1481400" cy="317700"/>
          </a:xfrm>
          <a:prstGeom prst="rect">
            <a:avLst/>
          </a:prstGeom>
          <a:noFill/>
          <a:ln>
            <a:noFill/>
          </a:ln>
        </p:spPr>
        <p:txBody>
          <a:bodyPr anchorCtr="0" anchor="t" bIns="9125" lIns="18275" spcFirstLastPara="1" rIns="18275" wrap="square" tIns="9125">
            <a:spAutoFit/>
          </a:bodyPr>
          <a:lstStyle/>
          <a:p>
            <a:pPr indent="0" lvl="0" marL="0" marR="0" rtl="0" algn="l">
              <a:lnSpc>
                <a:spcPct val="116000"/>
              </a:lnSpc>
              <a:spcBef>
                <a:spcPts val="0"/>
              </a:spcBef>
              <a:spcAft>
                <a:spcPts val="0"/>
              </a:spcAft>
              <a:buNone/>
            </a:pPr>
            <a:r>
              <a:rPr b="0" i="0" lang="en" sz="900" u="none" cap="none" strike="noStrike">
                <a:solidFill>
                  <a:srgbClr val="475569"/>
                </a:solidFill>
                <a:latin typeface="Arial"/>
                <a:ea typeface="Arial"/>
                <a:cs typeface="Arial"/>
                <a:sym typeface="Arial"/>
              </a:rPr>
              <a:t>Solver agents attempt all 8 questions.</a:t>
            </a:r>
            <a:endParaRPr/>
          </a:p>
        </p:txBody>
      </p:sp>
      <p:sp>
        <p:nvSpPr>
          <p:cNvPr id="209" name="Google Shape;209;p29"/>
          <p:cNvSpPr/>
          <p:nvPr/>
        </p:nvSpPr>
        <p:spPr>
          <a:xfrm>
            <a:off x="7040879" y="1170432"/>
            <a:ext cx="1719000" cy="1261800"/>
          </a:xfrm>
          <a:prstGeom prst="roundRect">
            <a:avLst>
              <a:gd fmla="val 6000" name="adj"/>
            </a:avLst>
          </a:prstGeom>
          <a:solidFill>
            <a:srgbClr val="F8FAFC"/>
          </a:solidFill>
          <a:ln cap="flat" cmpd="sng" w="12700">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0" name="Google Shape;210;p29"/>
          <p:cNvSpPr/>
          <p:nvPr/>
        </p:nvSpPr>
        <p:spPr>
          <a:xfrm>
            <a:off x="7159751" y="1289304"/>
            <a:ext cx="237600" cy="237600"/>
          </a:xfrm>
          <a:prstGeom prst="roundRect">
            <a:avLst>
              <a:gd fmla="val 30000" name="adj"/>
            </a:avLst>
          </a:prstGeom>
          <a:solidFill>
            <a:srgbClr val="990000"/>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950" u="none" cap="none" strike="noStrike">
                <a:solidFill>
                  <a:srgbClr val="FFFFFF"/>
                </a:solidFill>
                <a:latin typeface="Arial"/>
                <a:ea typeface="Arial"/>
                <a:cs typeface="Arial"/>
                <a:sym typeface="Arial"/>
              </a:rPr>
              <a:t>3</a:t>
            </a:r>
            <a:endParaRPr/>
          </a:p>
        </p:txBody>
      </p:sp>
      <p:sp>
        <p:nvSpPr>
          <p:cNvPr id="211" name="Google Shape;211;p29"/>
          <p:cNvSpPr txBox="1"/>
          <p:nvPr/>
        </p:nvSpPr>
        <p:spPr>
          <a:xfrm>
            <a:off x="7159751" y="1563624"/>
            <a:ext cx="1481400" cy="172500"/>
          </a:xfrm>
          <a:prstGeom prst="rect">
            <a:avLst/>
          </a:prstGeom>
          <a:noFill/>
          <a:ln>
            <a:noFill/>
          </a:ln>
        </p:spPr>
        <p:txBody>
          <a:bodyPr anchorCtr="0" anchor="ctr" bIns="9125" lIns="18275" spcFirstLastPara="1" rIns="18275" wrap="square" tIns="9125">
            <a:spAutoFit/>
          </a:bodyPr>
          <a:lstStyle/>
          <a:p>
            <a:pPr indent="0" lvl="0" marL="0" marR="0" rtl="0" algn="l">
              <a:lnSpc>
                <a:spcPct val="112000"/>
              </a:lnSpc>
              <a:spcBef>
                <a:spcPts val="0"/>
              </a:spcBef>
              <a:spcAft>
                <a:spcPts val="0"/>
              </a:spcAft>
              <a:buNone/>
            </a:pPr>
            <a:r>
              <a:rPr b="1" i="0" lang="en" sz="1000" u="none" cap="none" strike="noStrike">
                <a:solidFill>
                  <a:srgbClr val="0F172A"/>
                </a:solidFill>
                <a:latin typeface="Arial"/>
                <a:ea typeface="Arial"/>
                <a:cs typeface="Arial"/>
                <a:sym typeface="Arial"/>
              </a:rPr>
              <a:t>Audit failures</a:t>
            </a:r>
            <a:endParaRPr/>
          </a:p>
        </p:txBody>
      </p:sp>
      <p:sp>
        <p:nvSpPr>
          <p:cNvPr id="212" name="Google Shape;212;p29"/>
          <p:cNvSpPr txBox="1"/>
          <p:nvPr/>
        </p:nvSpPr>
        <p:spPr>
          <a:xfrm>
            <a:off x="7159751" y="1837943"/>
            <a:ext cx="1481400" cy="478500"/>
          </a:xfrm>
          <a:prstGeom prst="rect">
            <a:avLst/>
          </a:prstGeom>
          <a:noFill/>
          <a:ln>
            <a:noFill/>
          </a:ln>
        </p:spPr>
        <p:txBody>
          <a:bodyPr anchorCtr="0" anchor="t" bIns="9125" lIns="18275" spcFirstLastPara="1" rIns="18275" wrap="square" tIns="9125">
            <a:spAutoFit/>
          </a:bodyPr>
          <a:lstStyle/>
          <a:p>
            <a:pPr indent="0" lvl="0" marL="0" marR="0" rtl="0" algn="l">
              <a:lnSpc>
                <a:spcPct val="116000"/>
              </a:lnSpc>
              <a:spcBef>
                <a:spcPts val="0"/>
              </a:spcBef>
              <a:spcAft>
                <a:spcPts val="0"/>
              </a:spcAft>
              <a:buNone/>
            </a:pPr>
            <a:r>
              <a:rPr b="0" i="0" lang="en" sz="900" u="none" cap="none" strike="noStrike">
                <a:solidFill>
                  <a:srgbClr val="475569"/>
                </a:solidFill>
                <a:latin typeface="Arial"/>
                <a:ea typeface="Arial"/>
                <a:cs typeface="Arial"/>
                <a:sym typeface="Arial"/>
              </a:rPr>
              <a:t>Evaluator agents review traces; humans step in when needed.</a:t>
            </a:r>
            <a:endParaRPr/>
          </a:p>
        </p:txBody>
      </p:sp>
      <p:sp>
        <p:nvSpPr>
          <p:cNvPr id="213" name="Google Shape;213;p29"/>
          <p:cNvSpPr/>
          <p:nvPr/>
        </p:nvSpPr>
        <p:spPr>
          <a:xfrm>
            <a:off x="4901184" y="3255264"/>
            <a:ext cx="1719000" cy="1261800"/>
          </a:xfrm>
          <a:prstGeom prst="roundRect">
            <a:avLst>
              <a:gd fmla="val 6000" name="adj"/>
            </a:avLst>
          </a:prstGeom>
          <a:solidFill>
            <a:srgbClr val="F8FAFC"/>
          </a:solidFill>
          <a:ln cap="flat" cmpd="sng" w="12700">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4" name="Google Shape;214;p29"/>
          <p:cNvSpPr/>
          <p:nvPr/>
        </p:nvSpPr>
        <p:spPr>
          <a:xfrm>
            <a:off x="5020056" y="3374136"/>
            <a:ext cx="237600" cy="237600"/>
          </a:xfrm>
          <a:prstGeom prst="roundRect">
            <a:avLst>
              <a:gd fmla="val 30000" name="adj"/>
            </a:avLst>
          </a:prstGeom>
          <a:solidFill>
            <a:srgbClr val="990000"/>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950" u="none" cap="none" strike="noStrike">
                <a:solidFill>
                  <a:srgbClr val="FFFFFF"/>
                </a:solidFill>
                <a:latin typeface="Arial"/>
                <a:ea typeface="Arial"/>
                <a:cs typeface="Arial"/>
                <a:sym typeface="Arial"/>
              </a:rPr>
              <a:t>4</a:t>
            </a:r>
            <a:endParaRPr/>
          </a:p>
        </p:txBody>
      </p:sp>
      <p:sp>
        <p:nvSpPr>
          <p:cNvPr id="215" name="Google Shape;215;p29"/>
          <p:cNvSpPr txBox="1"/>
          <p:nvPr/>
        </p:nvSpPr>
        <p:spPr>
          <a:xfrm>
            <a:off x="5020056" y="3648456"/>
            <a:ext cx="1481400" cy="172500"/>
          </a:xfrm>
          <a:prstGeom prst="rect">
            <a:avLst/>
          </a:prstGeom>
          <a:noFill/>
          <a:ln>
            <a:noFill/>
          </a:ln>
        </p:spPr>
        <p:txBody>
          <a:bodyPr anchorCtr="0" anchor="ctr" bIns="9125" lIns="18275" spcFirstLastPara="1" rIns="18275" wrap="square" tIns="9125">
            <a:spAutoFit/>
          </a:bodyPr>
          <a:lstStyle/>
          <a:p>
            <a:pPr indent="0" lvl="0" marL="0" marR="0" rtl="0" algn="l">
              <a:lnSpc>
                <a:spcPct val="112000"/>
              </a:lnSpc>
              <a:spcBef>
                <a:spcPts val="0"/>
              </a:spcBef>
              <a:spcAft>
                <a:spcPts val="0"/>
              </a:spcAft>
              <a:buNone/>
            </a:pPr>
            <a:r>
              <a:rPr b="1" i="0" lang="en" sz="1000" u="none" cap="none" strike="noStrike">
                <a:solidFill>
                  <a:srgbClr val="0F172A"/>
                </a:solidFill>
                <a:latin typeface="Arial"/>
                <a:ea typeface="Arial"/>
                <a:cs typeface="Arial"/>
                <a:sym typeface="Arial"/>
              </a:rPr>
              <a:t>Refine the harness</a:t>
            </a:r>
            <a:endParaRPr/>
          </a:p>
        </p:txBody>
      </p:sp>
      <p:sp>
        <p:nvSpPr>
          <p:cNvPr id="216" name="Google Shape;216;p29"/>
          <p:cNvSpPr txBox="1"/>
          <p:nvPr/>
        </p:nvSpPr>
        <p:spPr>
          <a:xfrm>
            <a:off x="5020056" y="3922776"/>
            <a:ext cx="1481400" cy="317700"/>
          </a:xfrm>
          <a:prstGeom prst="rect">
            <a:avLst/>
          </a:prstGeom>
          <a:noFill/>
          <a:ln>
            <a:noFill/>
          </a:ln>
        </p:spPr>
        <p:txBody>
          <a:bodyPr anchorCtr="0" anchor="t" bIns="9125" lIns="18275" spcFirstLastPara="1" rIns="18275" wrap="square" tIns="9125">
            <a:spAutoFit/>
          </a:bodyPr>
          <a:lstStyle/>
          <a:p>
            <a:pPr indent="0" lvl="0" marL="0" marR="0" rtl="0" algn="l">
              <a:lnSpc>
                <a:spcPct val="116000"/>
              </a:lnSpc>
              <a:spcBef>
                <a:spcPts val="0"/>
              </a:spcBef>
              <a:spcAft>
                <a:spcPts val="0"/>
              </a:spcAft>
              <a:buNone/>
            </a:pPr>
            <a:r>
              <a:rPr b="0" i="0" lang="en" sz="900" u="none" cap="none" strike="noStrike">
                <a:solidFill>
                  <a:srgbClr val="475569"/>
                </a:solidFill>
                <a:latin typeface="Arial"/>
                <a:ea typeface="Arial"/>
                <a:cs typeface="Arial"/>
                <a:sym typeface="Arial"/>
              </a:rPr>
              <a:t>Rewrite instructions, checklists, constraints.</a:t>
            </a:r>
            <a:endParaRPr/>
          </a:p>
        </p:txBody>
      </p:sp>
      <p:sp>
        <p:nvSpPr>
          <p:cNvPr id="217" name="Google Shape;217;p29"/>
          <p:cNvSpPr/>
          <p:nvPr/>
        </p:nvSpPr>
        <p:spPr>
          <a:xfrm>
            <a:off x="2761488" y="3255264"/>
            <a:ext cx="1719000" cy="1261800"/>
          </a:xfrm>
          <a:prstGeom prst="roundRect">
            <a:avLst>
              <a:gd fmla="val 6000" name="adj"/>
            </a:avLst>
          </a:prstGeom>
          <a:solidFill>
            <a:srgbClr val="FBF4F4"/>
          </a:solidFill>
          <a:ln cap="flat" cmpd="sng" w="12700">
            <a:solidFill>
              <a:srgbClr val="E8CFC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8" name="Google Shape;218;p29"/>
          <p:cNvSpPr txBox="1"/>
          <p:nvPr/>
        </p:nvSpPr>
        <p:spPr>
          <a:xfrm>
            <a:off x="2871216" y="3473694"/>
            <a:ext cx="1499700" cy="882000"/>
          </a:xfrm>
          <a:prstGeom prst="rect">
            <a:avLst/>
          </a:prstGeom>
          <a:noFill/>
          <a:ln>
            <a:noFill/>
          </a:ln>
        </p:spPr>
        <p:txBody>
          <a:bodyPr anchorCtr="0" anchor="ctr" bIns="9125" lIns="18275" spcFirstLastPara="1" rIns="18275" wrap="square" tIns="9125">
            <a:noAutofit/>
          </a:bodyPr>
          <a:lstStyle/>
          <a:p>
            <a:pPr indent="0" lvl="0" marL="0" marR="0" rtl="0" algn="ctr">
              <a:lnSpc>
                <a:spcPct val="100000"/>
              </a:lnSpc>
              <a:spcBef>
                <a:spcPts val="0"/>
              </a:spcBef>
              <a:spcAft>
                <a:spcPts val="0"/>
              </a:spcAft>
              <a:buNone/>
            </a:pPr>
            <a:r>
              <a:rPr lang="en"/>
              <a:t>      </a:t>
            </a:r>
            <a:endParaRPr/>
          </a:p>
          <a:p>
            <a:pPr indent="0" lvl="0" marL="0" marR="0" rtl="0" algn="ctr">
              <a:lnSpc>
                <a:spcPct val="105000"/>
              </a:lnSpc>
              <a:spcBef>
                <a:spcPts val="200"/>
              </a:spcBef>
              <a:spcAft>
                <a:spcPts val="0"/>
              </a:spcAft>
              <a:buNone/>
            </a:pPr>
            <a:r>
              <a:rPr b="1" i="0" lang="en" sz="1000" u="none" cap="none" strike="noStrike">
                <a:solidFill>
                  <a:srgbClr val="0F172A"/>
                </a:solidFill>
                <a:latin typeface="Arial"/>
                <a:ea typeface="Arial"/>
                <a:cs typeface="Arial"/>
                <a:sym typeface="Arial"/>
              </a:rPr>
              <a:t>final workflow</a:t>
            </a:r>
            <a:endParaRPr/>
          </a:p>
          <a:p>
            <a:pPr indent="0" lvl="0" marL="0" marR="0" rtl="0" algn="ctr">
              <a:lnSpc>
                <a:spcPct val="116000"/>
              </a:lnSpc>
              <a:spcBef>
                <a:spcPts val="300"/>
              </a:spcBef>
              <a:spcAft>
                <a:spcPts val="0"/>
              </a:spcAft>
              <a:buNone/>
            </a:pPr>
            <a:r>
              <a:rPr b="0" i="0" lang="en" sz="900" u="none" cap="none" strike="noStrike">
                <a:solidFill>
                  <a:srgbClr val="475569"/>
                </a:solidFill>
                <a:latin typeface="Arial"/>
                <a:ea typeface="Arial"/>
                <a:cs typeface="Arial"/>
                <a:sym typeface="Arial"/>
              </a:rPr>
              <a:t>Frozen before touching the test set.</a:t>
            </a:r>
            <a:endParaRPr/>
          </a:p>
        </p:txBody>
      </p:sp>
      <p:cxnSp>
        <p:nvCxnSpPr>
          <p:cNvPr id="219" name="Google Shape;219;p29"/>
          <p:cNvCxnSpPr/>
          <p:nvPr/>
        </p:nvCxnSpPr>
        <p:spPr>
          <a:xfrm>
            <a:off x="4517136" y="1801368"/>
            <a:ext cx="347400" cy="0"/>
          </a:xfrm>
          <a:prstGeom prst="straightConnector1">
            <a:avLst/>
          </a:prstGeom>
          <a:noFill/>
          <a:ln cap="flat" cmpd="sng" w="22225">
            <a:solidFill>
              <a:srgbClr val="B0BCCB"/>
            </a:solidFill>
            <a:prstDash val="solid"/>
            <a:round/>
            <a:headEnd len="sm" w="sm" type="none"/>
            <a:tailEnd len="med" w="med" type="triangle"/>
          </a:ln>
        </p:spPr>
      </p:cxnSp>
      <p:cxnSp>
        <p:nvCxnSpPr>
          <p:cNvPr id="220" name="Google Shape;220;p29"/>
          <p:cNvCxnSpPr/>
          <p:nvPr/>
        </p:nvCxnSpPr>
        <p:spPr>
          <a:xfrm>
            <a:off x="6656832" y="1801368"/>
            <a:ext cx="347400" cy="0"/>
          </a:xfrm>
          <a:prstGeom prst="straightConnector1">
            <a:avLst/>
          </a:prstGeom>
          <a:noFill/>
          <a:ln cap="flat" cmpd="sng" w="22225">
            <a:solidFill>
              <a:srgbClr val="B0BCCB"/>
            </a:solidFill>
            <a:prstDash val="solid"/>
            <a:round/>
            <a:headEnd len="sm" w="sm" type="none"/>
            <a:tailEnd len="med" w="med" type="triangle"/>
          </a:ln>
        </p:spPr>
      </p:cxnSp>
      <p:cxnSp>
        <p:nvCxnSpPr>
          <p:cNvPr id="221" name="Google Shape;221;p29"/>
          <p:cNvCxnSpPr/>
          <p:nvPr/>
        </p:nvCxnSpPr>
        <p:spPr>
          <a:xfrm>
            <a:off x="7900415" y="2468880"/>
            <a:ext cx="0" cy="1417200"/>
          </a:xfrm>
          <a:prstGeom prst="straightConnector1">
            <a:avLst/>
          </a:prstGeom>
          <a:noFill/>
          <a:ln cap="flat" cmpd="sng" w="22225">
            <a:solidFill>
              <a:srgbClr val="B0BCCB"/>
            </a:solidFill>
            <a:prstDash val="solid"/>
            <a:round/>
            <a:headEnd len="sm" w="sm" type="none"/>
            <a:tailEnd len="sm" w="sm" type="none"/>
          </a:ln>
        </p:spPr>
      </p:cxnSp>
      <p:cxnSp>
        <p:nvCxnSpPr>
          <p:cNvPr id="222" name="Google Shape;222;p29"/>
          <p:cNvCxnSpPr/>
          <p:nvPr/>
        </p:nvCxnSpPr>
        <p:spPr>
          <a:xfrm rot="10800000">
            <a:off x="6656915" y="3886200"/>
            <a:ext cx="1243500" cy="0"/>
          </a:xfrm>
          <a:prstGeom prst="straightConnector1">
            <a:avLst/>
          </a:prstGeom>
          <a:noFill/>
          <a:ln cap="flat" cmpd="sng" w="22225">
            <a:solidFill>
              <a:srgbClr val="B0BCCB"/>
            </a:solidFill>
            <a:prstDash val="solid"/>
            <a:round/>
            <a:headEnd len="sm" w="sm" type="none"/>
            <a:tailEnd len="med" w="med" type="triangle"/>
          </a:ln>
        </p:spPr>
      </p:cxnSp>
      <p:cxnSp>
        <p:nvCxnSpPr>
          <p:cNvPr id="223" name="Google Shape;223;p29"/>
          <p:cNvCxnSpPr/>
          <p:nvPr/>
        </p:nvCxnSpPr>
        <p:spPr>
          <a:xfrm rot="10800000">
            <a:off x="5760720" y="2468988"/>
            <a:ext cx="0" cy="749700"/>
          </a:xfrm>
          <a:prstGeom prst="straightConnector1">
            <a:avLst/>
          </a:prstGeom>
          <a:noFill/>
          <a:ln cap="flat" cmpd="sng" w="22225">
            <a:solidFill>
              <a:srgbClr val="990000"/>
            </a:solidFill>
            <a:prstDash val="solid"/>
            <a:round/>
            <a:headEnd len="sm" w="sm" type="none"/>
            <a:tailEnd len="med" w="med" type="triangle"/>
          </a:ln>
        </p:spPr>
      </p:cxnSp>
      <p:cxnSp>
        <p:nvCxnSpPr>
          <p:cNvPr id="224" name="Google Shape;224;p29"/>
          <p:cNvCxnSpPr/>
          <p:nvPr/>
        </p:nvCxnSpPr>
        <p:spPr>
          <a:xfrm rot="10800000">
            <a:off x="4517208" y="3886200"/>
            <a:ext cx="347400" cy="0"/>
          </a:xfrm>
          <a:prstGeom prst="straightConnector1">
            <a:avLst/>
          </a:prstGeom>
          <a:noFill/>
          <a:ln cap="flat" cmpd="sng" w="22225">
            <a:solidFill>
              <a:srgbClr val="B0BCCB"/>
            </a:solidFill>
            <a:prstDash val="solid"/>
            <a:round/>
            <a:headEnd len="sm" w="sm" type="none"/>
            <a:tailEnd len="med" w="med" type="triangle"/>
          </a:ln>
        </p:spPr>
      </p:cxnSp>
      <p:pic>
        <p:nvPicPr>
          <p:cNvPr id="225" name="Google Shape;225;p29" title="{&quot;red&quot;:15,&quot;green&quot;:23,&quot;blue&quot;:42,&quot;origURL&quot;:&quot;https://saxarona.github.io/mathjax-viewer/?input=W_0#0&quot;,&quot;size&quot;:10,&quot;width&quot;:116.64566929133858,&quot;height&quot;:13.582677165354317,&quot;slideId&quot;:&quot;g3fa6a3d579a_1_328&quot;,&quot;pageElementId&quot;:&quot;g3fa6a3d579a_1_344&quot;,&quot;spaceCount&quot;:5,&quot;spaceStart&quot;:14}"/>
          <p:cNvPicPr preferRelativeResize="0"/>
          <p:nvPr/>
        </p:nvPicPr>
        <p:blipFill>
          <a:blip r:embed="rId3">
            <a:alphaModFix/>
          </a:blip>
          <a:stretch>
            <a:fillRect/>
          </a:stretch>
        </p:blipFill>
        <p:spPr>
          <a:xfrm>
            <a:off x="3746535" y="1616109"/>
            <a:ext cx="192024" cy="120015"/>
          </a:xfrm>
          <a:prstGeom prst="rect">
            <a:avLst/>
          </a:prstGeom>
          <a:noFill/>
          <a:ln>
            <a:noFill/>
          </a:ln>
        </p:spPr>
      </p:pic>
      <p:pic>
        <p:nvPicPr>
          <p:cNvPr id="226" name="Google Shape;226;p29" title="{&quot;red&quot;:153,&quot;green&quot;:0,&quot;blue&quot;:0,&quot;origURL&quot;:&quot;https://saxarona.github.io/mathjax-viewer/?input=W%5E*#0&quot;,&quot;size&quot;:22,&quot;width&quot;:118.08661417322837,&quot;height&quot;:69.44881889763779,&quot;slideId&quot;:&quot;g3fa6a3d579a_1_328&quot;,&quot;pageElementId&quot;:&quot;g3fa6a3d579a_1_359&quot;,&quot;spaceCount&quot;:6,&quot;spaceStart&quot;:0}"/>
          <p:cNvPicPr preferRelativeResize="0"/>
          <p:nvPr/>
        </p:nvPicPr>
        <p:blipFill>
          <a:blip r:embed="rId4">
            <a:alphaModFix/>
          </a:blip>
          <a:stretch>
            <a:fillRect/>
          </a:stretch>
        </p:blipFill>
        <p:spPr>
          <a:xfrm>
            <a:off x="3380974" y="3518216"/>
            <a:ext cx="480060" cy="240030"/>
          </a:xfrm>
          <a:prstGeom prst="rect">
            <a:avLst/>
          </a:prstGeom>
          <a:noFill/>
          <a:ln>
            <a:noFill/>
          </a:ln>
        </p:spPr>
      </p:pic>
      <p:pic>
        <p:nvPicPr>
          <p:cNvPr id="227" name="Google Shape;227;p29" title="{&quot;red&quot;:15,&quot;green&quot;:23,&quot;blue&quot;:42,&quot;origURL&quot;:&quot;https://saxarona.github.io/mathjax-viewer/?input=W_i#0&quot;,&quot;size&quot;:10,&quot;width&quot;:78.85039370078741,&quot;height&quot;:26.669291338582678,&quot;slideId&quot;:&quot;g3fa6a3d579a_1_328&quot;,&quot;pageElementId&quot;:&quot;g3fa6a3d579a_1_510&quot;,&quot;spaceCount&quot;:5,&quot;spaceStart&quot;:0}"/>
          <p:cNvPicPr preferRelativeResize="0"/>
          <p:nvPr/>
        </p:nvPicPr>
        <p:blipFill>
          <a:blip r:embed="rId5">
            <a:alphaModFix/>
          </a:blip>
          <a:stretch>
            <a:fillRect/>
          </a:stretch>
        </p:blipFill>
        <p:spPr>
          <a:xfrm>
            <a:off x="6195425" y="3632688"/>
            <a:ext cx="306016" cy="2040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30"/>
          <p:cNvSpPr txBox="1"/>
          <p:nvPr/>
        </p:nvSpPr>
        <p:spPr>
          <a:xfrm>
            <a:off x="384048" y="237744"/>
            <a:ext cx="8376000" cy="149400"/>
          </a:xfrm>
          <a:prstGeom prst="rect">
            <a:avLst/>
          </a:prstGeom>
          <a:noFill/>
          <a:ln>
            <a:noFill/>
          </a:ln>
        </p:spPr>
        <p:txBody>
          <a:bodyPr anchorCtr="0" anchor="t" bIns="9125" lIns="18275" spcFirstLastPara="1" rIns="18275" wrap="square" tIns="9125">
            <a:spAutoFit/>
          </a:bodyPr>
          <a:lstStyle/>
          <a:p>
            <a:pPr indent="0" lvl="0" marL="0" marR="0" rtl="0" algn="l">
              <a:lnSpc>
                <a:spcPct val="112000"/>
              </a:lnSpc>
              <a:spcBef>
                <a:spcPts val="0"/>
              </a:spcBef>
              <a:spcAft>
                <a:spcPts val="0"/>
              </a:spcAft>
              <a:buNone/>
            </a:pPr>
            <a:r>
              <a:rPr b="1" i="0" lang="en" sz="850" u="none" cap="none" strike="noStrike">
                <a:solidFill>
                  <a:srgbClr val="990000"/>
                </a:solidFill>
                <a:latin typeface="Arial"/>
                <a:ea typeface="Arial"/>
                <a:cs typeface="Arial"/>
                <a:sym typeface="Arial"/>
              </a:rPr>
              <a:t>COMPONENT 03 · TEST-TIME WORKFLOW</a:t>
            </a:r>
            <a:endParaRPr/>
          </a:p>
        </p:txBody>
      </p:sp>
      <p:sp>
        <p:nvSpPr>
          <p:cNvPr id="233" name="Google Shape;233;p30"/>
          <p:cNvSpPr txBox="1"/>
          <p:nvPr/>
        </p:nvSpPr>
        <p:spPr>
          <a:xfrm>
            <a:off x="384048" y="475488"/>
            <a:ext cx="8376000" cy="341700"/>
          </a:xfrm>
          <a:prstGeom prst="rect">
            <a:avLst/>
          </a:prstGeom>
          <a:noFill/>
          <a:ln>
            <a:noFill/>
          </a:ln>
        </p:spPr>
        <p:txBody>
          <a:bodyPr anchorCtr="0" anchor="t" bIns="9125" lIns="18275" spcFirstLastPara="1" rIns="18275" wrap="square" tIns="9125">
            <a:spAutoFit/>
          </a:bodyPr>
          <a:lstStyle/>
          <a:p>
            <a:pPr indent="0" lvl="0" marL="0" marR="0" rtl="0" algn="l">
              <a:lnSpc>
                <a:spcPct val="112000"/>
              </a:lnSpc>
              <a:spcBef>
                <a:spcPts val="0"/>
              </a:spcBef>
              <a:spcAft>
                <a:spcPts val="0"/>
              </a:spcAft>
              <a:buNone/>
            </a:pPr>
            <a:r>
              <a:rPr b="1" i="0" lang="en" sz="2100" u="none" cap="none" strike="noStrike">
                <a:solidFill>
                  <a:srgbClr val="0F172A"/>
                </a:solidFill>
                <a:latin typeface="Arial"/>
                <a:ea typeface="Arial"/>
                <a:cs typeface="Arial"/>
                <a:sym typeface="Arial"/>
              </a:rPr>
              <a:t>Agentic Long-Video Solver</a:t>
            </a:r>
            <a:endParaRPr/>
          </a:p>
        </p:txBody>
      </p:sp>
      <p:sp>
        <p:nvSpPr>
          <p:cNvPr id="234" name="Google Shape;234;p30"/>
          <p:cNvSpPr/>
          <p:nvPr/>
        </p:nvSpPr>
        <p:spPr>
          <a:xfrm>
            <a:off x="388620" y="1005840"/>
            <a:ext cx="502800" cy="38400"/>
          </a:xfrm>
          <a:prstGeom prst="rect">
            <a:avLst/>
          </a:prstGeom>
          <a:solidFill>
            <a:srgbClr val="99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35" name="Google Shape;235;p30"/>
          <p:cNvSpPr txBox="1"/>
          <p:nvPr/>
        </p:nvSpPr>
        <p:spPr>
          <a:xfrm>
            <a:off x="384048" y="4882896"/>
            <a:ext cx="4572000" cy="133800"/>
          </a:xfrm>
          <a:prstGeom prst="rect">
            <a:avLst/>
          </a:prstGeom>
          <a:noFill/>
          <a:ln>
            <a:noFill/>
          </a:ln>
        </p:spPr>
        <p:txBody>
          <a:bodyPr anchorCtr="0" anchor="t" bIns="9125" lIns="18275" spcFirstLastPara="1" rIns="18275" wrap="square" tIns="9125">
            <a:spAutoFit/>
          </a:bodyPr>
          <a:lstStyle/>
          <a:p>
            <a:pPr indent="0" lvl="0" marL="0" marR="0" rtl="0" algn="l">
              <a:lnSpc>
                <a:spcPct val="112000"/>
              </a:lnSpc>
              <a:spcBef>
                <a:spcPts val="0"/>
              </a:spcBef>
              <a:spcAft>
                <a:spcPts val="0"/>
              </a:spcAft>
              <a:buNone/>
            </a:pPr>
            <a:r>
              <a:rPr b="0" i="0" lang="en" sz="750" u="none" cap="none" strike="noStrike">
                <a:solidFill>
                  <a:srgbClr val="94A3B8"/>
                </a:solidFill>
                <a:latin typeface="Arial"/>
                <a:ea typeface="Arial"/>
                <a:cs typeface="Arial"/>
                <a:sym typeface="Arial"/>
              </a:rPr>
              <a:t>AVRA  ·  Team IUCV  ·  Indiana University Bloomington</a:t>
            </a:r>
            <a:endParaRPr/>
          </a:p>
        </p:txBody>
      </p:sp>
      <p:sp>
        <p:nvSpPr>
          <p:cNvPr id="236" name="Google Shape;236;p30"/>
          <p:cNvSpPr txBox="1"/>
          <p:nvPr/>
        </p:nvSpPr>
        <p:spPr>
          <a:xfrm>
            <a:off x="5559552" y="4882896"/>
            <a:ext cx="3200400" cy="133800"/>
          </a:xfrm>
          <a:prstGeom prst="rect">
            <a:avLst/>
          </a:prstGeom>
          <a:noFill/>
          <a:ln>
            <a:noFill/>
          </a:ln>
        </p:spPr>
        <p:txBody>
          <a:bodyPr anchorCtr="0" anchor="t" bIns="9125" lIns="18275" spcFirstLastPara="1" rIns="18275" wrap="square" tIns="9125">
            <a:spAutoFit/>
          </a:bodyPr>
          <a:lstStyle/>
          <a:p>
            <a:pPr indent="0" lvl="0" marL="0" marR="0" rtl="0" algn="r">
              <a:lnSpc>
                <a:spcPct val="112000"/>
              </a:lnSpc>
              <a:spcBef>
                <a:spcPts val="0"/>
              </a:spcBef>
              <a:spcAft>
                <a:spcPts val="0"/>
              </a:spcAft>
              <a:buNone/>
            </a:pPr>
            <a:r>
              <a:rPr b="0" i="0" lang="en" sz="750" u="none" cap="none" strike="noStrike">
                <a:solidFill>
                  <a:srgbClr val="94A3B8"/>
                </a:solidFill>
                <a:latin typeface="Arial"/>
                <a:ea typeface="Arial"/>
                <a:cs typeface="Arial"/>
                <a:sym typeface="Arial"/>
              </a:rPr>
              <a:t>ECCV 2026 Perception Test Challenge  —  6 / 8</a:t>
            </a:r>
            <a:endParaRPr/>
          </a:p>
        </p:txBody>
      </p:sp>
      <p:sp>
        <p:nvSpPr>
          <p:cNvPr id="237" name="Google Shape;237;p30"/>
          <p:cNvSpPr/>
          <p:nvPr/>
        </p:nvSpPr>
        <p:spPr>
          <a:xfrm>
            <a:off x="384048" y="1170432"/>
            <a:ext cx="1382700" cy="1261800"/>
          </a:xfrm>
          <a:prstGeom prst="roundRect">
            <a:avLst>
              <a:gd fmla="val 6000" name="adj"/>
            </a:avLst>
          </a:prstGeom>
          <a:solidFill>
            <a:srgbClr val="F8FAFC"/>
          </a:solidFill>
          <a:ln cap="flat" cmpd="sng" w="12700">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38" name="Google Shape;238;p30"/>
          <p:cNvSpPr/>
          <p:nvPr/>
        </p:nvSpPr>
        <p:spPr>
          <a:xfrm>
            <a:off x="493776" y="1280160"/>
            <a:ext cx="237600" cy="237600"/>
          </a:xfrm>
          <a:prstGeom prst="roundRect">
            <a:avLst>
              <a:gd fmla="val 30000" name="adj"/>
            </a:avLst>
          </a:prstGeom>
          <a:solidFill>
            <a:srgbClr val="990000"/>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950" u="none" cap="none" strike="noStrike">
                <a:solidFill>
                  <a:srgbClr val="FFFFFF"/>
                </a:solidFill>
                <a:latin typeface="Arial"/>
                <a:ea typeface="Arial"/>
                <a:cs typeface="Arial"/>
                <a:sym typeface="Arial"/>
              </a:rPr>
              <a:t>1</a:t>
            </a:r>
            <a:endParaRPr/>
          </a:p>
        </p:txBody>
      </p:sp>
      <p:sp>
        <p:nvSpPr>
          <p:cNvPr id="239" name="Google Shape;239;p30"/>
          <p:cNvSpPr txBox="1"/>
          <p:nvPr/>
        </p:nvSpPr>
        <p:spPr>
          <a:xfrm>
            <a:off x="804672" y="1271016"/>
            <a:ext cx="852300" cy="180000"/>
          </a:xfrm>
          <a:prstGeom prst="rect">
            <a:avLst/>
          </a:prstGeom>
          <a:noFill/>
          <a:ln>
            <a:noFill/>
          </a:ln>
        </p:spPr>
        <p:txBody>
          <a:bodyPr anchorCtr="0" anchor="ctr" bIns="9125" lIns="18275" spcFirstLastPara="1" rIns="18275" wrap="square" tIns="9125">
            <a:spAutoFit/>
          </a:bodyPr>
          <a:lstStyle/>
          <a:p>
            <a:pPr indent="0" lvl="0" marL="0" marR="0" rtl="0" algn="l">
              <a:lnSpc>
                <a:spcPct val="112000"/>
              </a:lnSpc>
              <a:spcBef>
                <a:spcPts val="0"/>
              </a:spcBef>
              <a:spcAft>
                <a:spcPts val="0"/>
              </a:spcAft>
              <a:buNone/>
            </a:pPr>
            <a:r>
              <a:rPr b="1" i="0" lang="en" sz="1050" u="none" cap="none" strike="noStrike">
                <a:solidFill>
                  <a:srgbClr val="0F172A"/>
                </a:solidFill>
                <a:latin typeface="Arial"/>
                <a:ea typeface="Arial"/>
                <a:cs typeface="Arial"/>
                <a:sym typeface="Arial"/>
              </a:rPr>
              <a:t>Localize</a:t>
            </a:r>
            <a:endParaRPr/>
          </a:p>
        </p:txBody>
      </p:sp>
      <p:sp>
        <p:nvSpPr>
          <p:cNvPr id="240" name="Google Shape;240;p30"/>
          <p:cNvSpPr txBox="1"/>
          <p:nvPr/>
        </p:nvSpPr>
        <p:spPr>
          <a:xfrm>
            <a:off x="493776" y="1609344"/>
            <a:ext cx="1163100" cy="639000"/>
          </a:xfrm>
          <a:prstGeom prst="rect">
            <a:avLst/>
          </a:prstGeom>
          <a:noFill/>
          <a:ln>
            <a:noFill/>
          </a:ln>
        </p:spPr>
        <p:txBody>
          <a:bodyPr anchorCtr="0" anchor="t" bIns="9125" lIns="18275" spcFirstLastPara="1" rIns="18275" wrap="square" tIns="9125">
            <a:spAutoFit/>
          </a:bodyPr>
          <a:lstStyle/>
          <a:p>
            <a:pPr indent="0" lvl="0" marL="0" marR="0" rtl="0" algn="l">
              <a:lnSpc>
                <a:spcPct val="116000"/>
              </a:lnSpc>
              <a:spcBef>
                <a:spcPts val="0"/>
              </a:spcBef>
              <a:spcAft>
                <a:spcPts val="0"/>
              </a:spcAft>
              <a:buNone/>
            </a:pPr>
            <a:r>
              <a:rPr b="0" i="0" lang="en" sz="900" u="none" cap="none" strike="noStrike">
                <a:solidFill>
                  <a:srgbClr val="475569"/>
                </a:solidFill>
                <a:latin typeface="Arial"/>
                <a:ea typeface="Arial"/>
                <a:cs typeface="Arial"/>
                <a:sym typeface="Arial"/>
              </a:rPr>
              <a:t>Query metadata indices for candidate timestamps — options hidden.</a:t>
            </a:r>
            <a:endParaRPr/>
          </a:p>
        </p:txBody>
      </p:sp>
      <p:sp>
        <p:nvSpPr>
          <p:cNvPr id="241" name="Google Shape;241;p30"/>
          <p:cNvSpPr/>
          <p:nvPr/>
        </p:nvSpPr>
        <p:spPr>
          <a:xfrm>
            <a:off x="2132380" y="1170432"/>
            <a:ext cx="1382700" cy="1261800"/>
          </a:xfrm>
          <a:prstGeom prst="roundRect">
            <a:avLst>
              <a:gd fmla="val 6000" name="adj"/>
            </a:avLst>
          </a:prstGeom>
          <a:solidFill>
            <a:srgbClr val="F8FAFC"/>
          </a:solidFill>
          <a:ln cap="flat" cmpd="sng" w="12700">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42" name="Google Shape;242;p30"/>
          <p:cNvSpPr/>
          <p:nvPr/>
        </p:nvSpPr>
        <p:spPr>
          <a:xfrm>
            <a:off x="2242108" y="1280160"/>
            <a:ext cx="237600" cy="237600"/>
          </a:xfrm>
          <a:prstGeom prst="roundRect">
            <a:avLst>
              <a:gd fmla="val 30000" name="adj"/>
            </a:avLst>
          </a:prstGeom>
          <a:solidFill>
            <a:srgbClr val="990000"/>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950" u="none" cap="none" strike="noStrike">
                <a:solidFill>
                  <a:srgbClr val="FFFFFF"/>
                </a:solidFill>
                <a:latin typeface="Arial"/>
                <a:ea typeface="Arial"/>
                <a:cs typeface="Arial"/>
                <a:sym typeface="Arial"/>
              </a:rPr>
              <a:t>2</a:t>
            </a:r>
            <a:endParaRPr/>
          </a:p>
        </p:txBody>
      </p:sp>
      <p:sp>
        <p:nvSpPr>
          <p:cNvPr id="243" name="Google Shape;243;p30"/>
          <p:cNvSpPr txBox="1"/>
          <p:nvPr/>
        </p:nvSpPr>
        <p:spPr>
          <a:xfrm>
            <a:off x="2553004" y="1271016"/>
            <a:ext cx="852300" cy="180000"/>
          </a:xfrm>
          <a:prstGeom prst="rect">
            <a:avLst/>
          </a:prstGeom>
          <a:noFill/>
          <a:ln>
            <a:noFill/>
          </a:ln>
        </p:spPr>
        <p:txBody>
          <a:bodyPr anchorCtr="0" anchor="ctr" bIns="9125" lIns="18275" spcFirstLastPara="1" rIns="18275" wrap="square" tIns="9125">
            <a:spAutoFit/>
          </a:bodyPr>
          <a:lstStyle/>
          <a:p>
            <a:pPr indent="0" lvl="0" marL="0" marR="0" rtl="0" algn="l">
              <a:lnSpc>
                <a:spcPct val="112000"/>
              </a:lnSpc>
              <a:spcBef>
                <a:spcPts val="0"/>
              </a:spcBef>
              <a:spcAft>
                <a:spcPts val="0"/>
              </a:spcAft>
              <a:buNone/>
            </a:pPr>
            <a:r>
              <a:rPr b="1" i="0" lang="en" sz="1050" u="none" cap="none" strike="noStrike">
                <a:solidFill>
                  <a:srgbClr val="0F172A"/>
                </a:solidFill>
                <a:latin typeface="Arial"/>
                <a:ea typeface="Arial"/>
                <a:cs typeface="Arial"/>
                <a:sym typeface="Arial"/>
              </a:rPr>
              <a:t>Inspect</a:t>
            </a:r>
            <a:endParaRPr/>
          </a:p>
        </p:txBody>
      </p:sp>
      <p:sp>
        <p:nvSpPr>
          <p:cNvPr id="244" name="Google Shape;244;p30"/>
          <p:cNvSpPr txBox="1"/>
          <p:nvPr/>
        </p:nvSpPr>
        <p:spPr>
          <a:xfrm>
            <a:off x="2242108" y="1609344"/>
            <a:ext cx="1163100" cy="478500"/>
          </a:xfrm>
          <a:prstGeom prst="rect">
            <a:avLst/>
          </a:prstGeom>
          <a:noFill/>
          <a:ln>
            <a:noFill/>
          </a:ln>
        </p:spPr>
        <p:txBody>
          <a:bodyPr anchorCtr="0" anchor="t" bIns="9125" lIns="18275" spcFirstLastPara="1" rIns="18275" wrap="square" tIns="9125">
            <a:spAutoFit/>
          </a:bodyPr>
          <a:lstStyle/>
          <a:p>
            <a:pPr indent="0" lvl="0" marL="0" marR="0" rtl="0" algn="l">
              <a:lnSpc>
                <a:spcPct val="116000"/>
              </a:lnSpc>
              <a:spcBef>
                <a:spcPts val="0"/>
              </a:spcBef>
              <a:spcAft>
                <a:spcPts val="0"/>
              </a:spcAft>
              <a:buNone/>
            </a:pPr>
            <a:r>
              <a:rPr b="0" i="0" lang="en" sz="900" u="none" cap="none" strike="noStrike">
                <a:solidFill>
                  <a:srgbClr val="475569"/>
                </a:solidFill>
                <a:latin typeface="Arial"/>
                <a:ea typeface="Arial"/>
                <a:cs typeface="Arial"/>
                <a:sym typeface="Arial"/>
              </a:rPr>
              <a:t>Watch and listen around each candidate timestamp.</a:t>
            </a:r>
            <a:endParaRPr/>
          </a:p>
        </p:txBody>
      </p:sp>
      <p:sp>
        <p:nvSpPr>
          <p:cNvPr id="245" name="Google Shape;245;p30"/>
          <p:cNvSpPr/>
          <p:nvPr/>
        </p:nvSpPr>
        <p:spPr>
          <a:xfrm>
            <a:off x="3880713" y="1170432"/>
            <a:ext cx="1382700" cy="1261800"/>
          </a:xfrm>
          <a:prstGeom prst="roundRect">
            <a:avLst>
              <a:gd fmla="val 6000" name="adj"/>
            </a:avLst>
          </a:prstGeom>
          <a:solidFill>
            <a:srgbClr val="F8FAFC"/>
          </a:solidFill>
          <a:ln cap="flat" cmpd="sng" w="12700">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46" name="Google Shape;246;p30"/>
          <p:cNvSpPr/>
          <p:nvPr/>
        </p:nvSpPr>
        <p:spPr>
          <a:xfrm>
            <a:off x="3990441" y="1280160"/>
            <a:ext cx="237600" cy="237600"/>
          </a:xfrm>
          <a:prstGeom prst="roundRect">
            <a:avLst>
              <a:gd fmla="val 30000" name="adj"/>
            </a:avLst>
          </a:prstGeom>
          <a:solidFill>
            <a:srgbClr val="990000"/>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950" u="none" cap="none" strike="noStrike">
                <a:solidFill>
                  <a:srgbClr val="FFFFFF"/>
                </a:solidFill>
                <a:latin typeface="Arial"/>
                <a:ea typeface="Arial"/>
                <a:cs typeface="Arial"/>
                <a:sym typeface="Arial"/>
              </a:rPr>
              <a:t>3</a:t>
            </a:r>
            <a:endParaRPr/>
          </a:p>
        </p:txBody>
      </p:sp>
      <p:sp>
        <p:nvSpPr>
          <p:cNvPr id="247" name="Google Shape;247;p30"/>
          <p:cNvSpPr txBox="1"/>
          <p:nvPr/>
        </p:nvSpPr>
        <p:spPr>
          <a:xfrm>
            <a:off x="4301337" y="1271016"/>
            <a:ext cx="852300" cy="180000"/>
          </a:xfrm>
          <a:prstGeom prst="rect">
            <a:avLst/>
          </a:prstGeom>
          <a:noFill/>
          <a:ln>
            <a:noFill/>
          </a:ln>
        </p:spPr>
        <p:txBody>
          <a:bodyPr anchorCtr="0" anchor="ctr" bIns="9125" lIns="18275" spcFirstLastPara="1" rIns="18275" wrap="square" tIns="9125">
            <a:spAutoFit/>
          </a:bodyPr>
          <a:lstStyle/>
          <a:p>
            <a:pPr indent="0" lvl="0" marL="0" marR="0" rtl="0" algn="l">
              <a:lnSpc>
                <a:spcPct val="112000"/>
              </a:lnSpc>
              <a:spcBef>
                <a:spcPts val="0"/>
              </a:spcBef>
              <a:spcAft>
                <a:spcPts val="0"/>
              </a:spcAft>
              <a:buNone/>
            </a:pPr>
            <a:r>
              <a:rPr b="1" i="0" lang="en" sz="1050" u="none" cap="none" strike="noStrike">
                <a:solidFill>
                  <a:srgbClr val="0F172A"/>
                </a:solidFill>
                <a:latin typeface="Arial"/>
                <a:ea typeface="Arial"/>
                <a:cs typeface="Arial"/>
                <a:sym typeface="Arial"/>
              </a:rPr>
              <a:t>Derive</a:t>
            </a:r>
            <a:endParaRPr/>
          </a:p>
        </p:txBody>
      </p:sp>
      <p:sp>
        <p:nvSpPr>
          <p:cNvPr id="248" name="Google Shape;248;p30"/>
          <p:cNvSpPr txBox="1"/>
          <p:nvPr/>
        </p:nvSpPr>
        <p:spPr>
          <a:xfrm>
            <a:off x="3990441" y="1609344"/>
            <a:ext cx="1163100" cy="478500"/>
          </a:xfrm>
          <a:prstGeom prst="rect">
            <a:avLst/>
          </a:prstGeom>
          <a:noFill/>
          <a:ln>
            <a:noFill/>
          </a:ln>
        </p:spPr>
        <p:txBody>
          <a:bodyPr anchorCtr="0" anchor="t" bIns="9125" lIns="18275" spcFirstLastPara="1" rIns="18275" wrap="square" tIns="9125">
            <a:spAutoFit/>
          </a:bodyPr>
          <a:lstStyle/>
          <a:p>
            <a:pPr indent="0" lvl="0" marL="0" marR="0" rtl="0" algn="l">
              <a:lnSpc>
                <a:spcPct val="116000"/>
              </a:lnSpc>
              <a:spcBef>
                <a:spcPts val="0"/>
              </a:spcBef>
              <a:spcAft>
                <a:spcPts val="0"/>
              </a:spcAft>
              <a:buNone/>
            </a:pPr>
            <a:r>
              <a:rPr b="0" i="0" lang="en" sz="900" u="none" cap="none" strike="noStrike">
                <a:solidFill>
                  <a:srgbClr val="475569"/>
                </a:solidFill>
                <a:latin typeface="Arial"/>
                <a:ea typeface="Arial"/>
                <a:cs typeface="Arial"/>
                <a:sym typeface="Arial"/>
              </a:rPr>
              <a:t>Form an independent answer before seeing the options.</a:t>
            </a:r>
            <a:endParaRPr/>
          </a:p>
        </p:txBody>
      </p:sp>
      <p:sp>
        <p:nvSpPr>
          <p:cNvPr id="249" name="Google Shape;249;p30"/>
          <p:cNvSpPr/>
          <p:nvPr/>
        </p:nvSpPr>
        <p:spPr>
          <a:xfrm>
            <a:off x="5629046" y="1170432"/>
            <a:ext cx="1382700" cy="1261800"/>
          </a:xfrm>
          <a:prstGeom prst="roundRect">
            <a:avLst>
              <a:gd fmla="val 6000" name="adj"/>
            </a:avLst>
          </a:prstGeom>
          <a:solidFill>
            <a:srgbClr val="FBF4F4"/>
          </a:solidFill>
          <a:ln cap="flat" cmpd="sng" w="12700">
            <a:solidFill>
              <a:srgbClr val="99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50" name="Google Shape;250;p30"/>
          <p:cNvSpPr/>
          <p:nvPr/>
        </p:nvSpPr>
        <p:spPr>
          <a:xfrm>
            <a:off x="5738774" y="1280160"/>
            <a:ext cx="237600" cy="237600"/>
          </a:xfrm>
          <a:prstGeom prst="roundRect">
            <a:avLst>
              <a:gd fmla="val 30000" name="adj"/>
            </a:avLst>
          </a:prstGeom>
          <a:solidFill>
            <a:srgbClr val="990000"/>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950" u="none" cap="none" strike="noStrike">
                <a:solidFill>
                  <a:srgbClr val="FFFFFF"/>
                </a:solidFill>
                <a:latin typeface="Arial"/>
                <a:ea typeface="Arial"/>
                <a:cs typeface="Arial"/>
                <a:sym typeface="Arial"/>
              </a:rPr>
              <a:t>4</a:t>
            </a:r>
            <a:endParaRPr/>
          </a:p>
        </p:txBody>
      </p:sp>
      <p:sp>
        <p:nvSpPr>
          <p:cNvPr id="251" name="Google Shape;251;p30"/>
          <p:cNvSpPr txBox="1"/>
          <p:nvPr/>
        </p:nvSpPr>
        <p:spPr>
          <a:xfrm>
            <a:off x="6049670" y="1271016"/>
            <a:ext cx="852300" cy="180000"/>
          </a:xfrm>
          <a:prstGeom prst="rect">
            <a:avLst/>
          </a:prstGeom>
          <a:noFill/>
          <a:ln>
            <a:noFill/>
          </a:ln>
        </p:spPr>
        <p:txBody>
          <a:bodyPr anchorCtr="0" anchor="ctr" bIns="9125" lIns="18275" spcFirstLastPara="1" rIns="18275" wrap="square" tIns="9125">
            <a:spAutoFit/>
          </a:bodyPr>
          <a:lstStyle/>
          <a:p>
            <a:pPr indent="0" lvl="0" marL="0" marR="0" rtl="0" algn="l">
              <a:lnSpc>
                <a:spcPct val="112000"/>
              </a:lnSpc>
              <a:spcBef>
                <a:spcPts val="0"/>
              </a:spcBef>
              <a:spcAft>
                <a:spcPts val="0"/>
              </a:spcAft>
              <a:buNone/>
            </a:pPr>
            <a:r>
              <a:rPr b="1" i="0" lang="en" sz="1050" u="none" cap="none" strike="noStrike">
                <a:solidFill>
                  <a:srgbClr val="0F172A"/>
                </a:solidFill>
                <a:latin typeface="Arial"/>
                <a:ea typeface="Arial"/>
                <a:cs typeface="Arial"/>
                <a:sym typeface="Arial"/>
              </a:rPr>
              <a:t>Match?</a:t>
            </a:r>
            <a:endParaRPr/>
          </a:p>
        </p:txBody>
      </p:sp>
      <p:sp>
        <p:nvSpPr>
          <p:cNvPr id="252" name="Google Shape;252;p30"/>
          <p:cNvSpPr txBox="1"/>
          <p:nvPr/>
        </p:nvSpPr>
        <p:spPr>
          <a:xfrm>
            <a:off x="5738774" y="1609344"/>
            <a:ext cx="1163100" cy="478500"/>
          </a:xfrm>
          <a:prstGeom prst="rect">
            <a:avLst/>
          </a:prstGeom>
          <a:noFill/>
          <a:ln>
            <a:noFill/>
          </a:ln>
        </p:spPr>
        <p:txBody>
          <a:bodyPr anchorCtr="0" anchor="t" bIns="9125" lIns="18275" spcFirstLastPara="1" rIns="18275" wrap="square" tIns="9125">
            <a:spAutoFit/>
          </a:bodyPr>
          <a:lstStyle/>
          <a:p>
            <a:pPr indent="0" lvl="0" marL="0" marR="0" rtl="0" algn="l">
              <a:lnSpc>
                <a:spcPct val="116000"/>
              </a:lnSpc>
              <a:spcBef>
                <a:spcPts val="0"/>
              </a:spcBef>
              <a:spcAft>
                <a:spcPts val="0"/>
              </a:spcAft>
              <a:buNone/>
            </a:pPr>
            <a:r>
              <a:rPr b="0" i="0" lang="en" sz="900" u="none" cap="none" strike="noStrike">
                <a:solidFill>
                  <a:srgbClr val="475569"/>
                </a:solidFill>
                <a:latin typeface="Arial"/>
                <a:ea typeface="Arial"/>
                <a:cs typeface="Arial"/>
                <a:sym typeface="Arial"/>
              </a:rPr>
              <a:t>Reveal options — does the derived answer match one?</a:t>
            </a:r>
            <a:endParaRPr/>
          </a:p>
        </p:txBody>
      </p:sp>
      <p:sp>
        <p:nvSpPr>
          <p:cNvPr id="253" name="Google Shape;253;p30"/>
          <p:cNvSpPr/>
          <p:nvPr/>
        </p:nvSpPr>
        <p:spPr>
          <a:xfrm>
            <a:off x="7377379" y="1170432"/>
            <a:ext cx="1382700" cy="1261800"/>
          </a:xfrm>
          <a:prstGeom prst="roundRect">
            <a:avLst>
              <a:gd fmla="val 6000" name="adj"/>
            </a:avLst>
          </a:prstGeom>
          <a:solidFill>
            <a:srgbClr val="F8FAFC"/>
          </a:solidFill>
          <a:ln cap="flat" cmpd="sng" w="12700">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54" name="Google Shape;254;p30"/>
          <p:cNvSpPr/>
          <p:nvPr/>
        </p:nvSpPr>
        <p:spPr>
          <a:xfrm>
            <a:off x="7487107" y="1280160"/>
            <a:ext cx="237600" cy="237600"/>
          </a:xfrm>
          <a:prstGeom prst="roundRect">
            <a:avLst>
              <a:gd fmla="val 30000" name="adj"/>
            </a:avLst>
          </a:prstGeom>
          <a:solidFill>
            <a:srgbClr val="990000"/>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950" u="none" cap="none" strike="noStrike">
                <a:solidFill>
                  <a:srgbClr val="FFFFFF"/>
                </a:solidFill>
                <a:latin typeface="Arial"/>
                <a:ea typeface="Arial"/>
                <a:cs typeface="Arial"/>
                <a:sym typeface="Arial"/>
              </a:rPr>
              <a:t>5</a:t>
            </a:r>
            <a:endParaRPr/>
          </a:p>
        </p:txBody>
      </p:sp>
      <p:sp>
        <p:nvSpPr>
          <p:cNvPr id="255" name="Google Shape;255;p30"/>
          <p:cNvSpPr txBox="1"/>
          <p:nvPr/>
        </p:nvSpPr>
        <p:spPr>
          <a:xfrm>
            <a:off x="7798003" y="1271016"/>
            <a:ext cx="852300" cy="180000"/>
          </a:xfrm>
          <a:prstGeom prst="rect">
            <a:avLst/>
          </a:prstGeom>
          <a:noFill/>
          <a:ln>
            <a:noFill/>
          </a:ln>
        </p:spPr>
        <p:txBody>
          <a:bodyPr anchorCtr="0" anchor="ctr" bIns="9125" lIns="18275" spcFirstLastPara="1" rIns="18275" wrap="square" tIns="9125">
            <a:spAutoFit/>
          </a:bodyPr>
          <a:lstStyle/>
          <a:p>
            <a:pPr indent="0" lvl="0" marL="0" marR="0" rtl="0" algn="l">
              <a:lnSpc>
                <a:spcPct val="112000"/>
              </a:lnSpc>
              <a:spcBef>
                <a:spcPts val="0"/>
              </a:spcBef>
              <a:spcAft>
                <a:spcPts val="0"/>
              </a:spcAft>
              <a:buNone/>
            </a:pPr>
            <a:r>
              <a:rPr b="1" i="0" lang="en" sz="1050" u="none" cap="none" strike="noStrike">
                <a:solidFill>
                  <a:srgbClr val="0F172A"/>
                </a:solidFill>
                <a:latin typeface="Arial"/>
                <a:ea typeface="Arial"/>
                <a:cs typeface="Arial"/>
                <a:sym typeface="Arial"/>
              </a:rPr>
              <a:t>Answer</a:t>
            </a:r>
            <a:endParaRPr/>
          </a:p>
        </p:txBody>
      </p:sp>
      <p:sp>
        <p:nvSpPr>
          <p:cNvPr id="256" name="Google Shape;256;p30"/>
          <p:cNvSpPr txBox="1"/>
          <p:nvPr/>
        </p:nvSpPr>
        <p:spPr>
          <a:xfrm>
            <a:off x="7487107" y="1609344"/>
            <a:ext cx="1163100" cy="317700"/>
          </a:xfrm>
          <a:prstGeom prst="rect">
            <a:avLst/>
          </a:prstGeom>
          <a:noFill/>
          <a:ln>
            <a:noFill/>
          </a:ln>
        </p:spPr>
        <p:txBody>
          <a:bodyPr anchorCtr="0" anchor="t" bIns="9125" lIns="18275" spcFirstLastPara="1" rIns="18275" wrap="square" tIns="9125">
            <a:spAutoFit/>
          </a:bodyPr>
          <a:lstStyle/>
          <a:p>
            <a:pPr indent="0" lvl="0" marL="0" marR="0" rtl="0" algn="l">
              <a:lnSpc>
                <a:spcPct val="116000"/>
              </a:lnSpc>
              <a:spcBef>
                <a:spcPts val="0"/>
              </a:spcBef>
              <a:spcAft>
                <a:spcPts val="0"/>
              </a:spcAft>
              <a:buNone/>
            </a:pPr>
            <a:r>
              <a:rPr b="0" i="0" lang="en" sz="900" u="none" cap="none" strike="noStrike">
                <a:solidFill>
                  <a:srgbClr val="475569"/>
                </a:solidFill>
                <a:latin typeface="Arial"/>
                <a:ea typeface="Arial"/>
                <a:cs typeface="Arial"/>
                <a:sym typeface="Arial"/>
              </a:rPr>
              <a:t>Select the matched option.</a:t>
            </a:r>
            <a:endParaRPr/>
          </a:p>
        </p:txBody>
      </p:sp>
      <p:sp>
        <p:nvSpPr>
          <p:cNvPr id="257" name="Google Shape;257;p30"/>
          <p:cNvSpPr/>
          <p:nvPr/>
        </p:nvSpPr>
        <p:spPr>
          <a:xfrm>
            <a:off x="2132380" y="2834640"/>
            <a:ext cx="4879200" cy="694800"/>
          </a:xfrm>
          <a:prstGeom prst="roundRect">
            <a:avLst>
              <a:gd fmla="val 6000" name="adj"/>
            </a:avLst>
          </a:prstGeom>
          <a:solidFill>
            <a:srgbClr val="FBF4F4"/>
          </a:solidFill>
          <a:ln cap="flat" cmpd="sng" w="12700">
            <a:solidFill>
              <a:srgbClr val="E8CFC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58" name="Google Shape;258;p30"/>
          <p:cNvSpPr/>
          <p:nvPr/>
        </p:nvSpPr>
        <p:spPr>
          <a:xfrm>
            <a:off x="2296972" y="2980944"/>
            <a:ext cx="45600" cy="402300"/>
          </a:xfrm>
          <a:prstGeom prst="rect">
            <a:avLst/>
          </a:prstGeom>
          <a:solidFill>
            <a:srgbClr val="99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59" name="Google Shape;259;p30"/>
          <p:cNvSpPr txBox="1"/>
          <p:nvPr/>
        </p:nvSpPr>
        <p:spPr>
          <a:xfrm>
            <a:off x="2479852" y="2935224"/>
            <a:ext cx="4367100" cy="180000"/>
          </a:xfrm>
          <a:prstGeom prst="rect">
            <a:avLst/>
          </a:prstGeom>
          <a:noFill/>
          <a:ln>
            <a:noFill/>
          </a:ln>
        </p:spPr>
        <p:txBody>
          <a:bodyPr anchorCtr="0" anchor="ctr" bIns="9125" lIns="18275" spcFirstLastPara="1" rIns="18275" wrap="square" tIns="9125">
            <a:spAutoFit/>
          </a:bodyPr>
          <a:lstStyle/>
          <a:p>
            <a:pPr indent="0" lvl="0" marL="0" marR="0" rtl="0" algn="l">
              <a:lnSpc>
                <a:spcPct val="112000"/>
              </a:lnSpc>
              <a:spcBef>
                <a:spcPts val="0"/>
              </a:spcBef>
              <a:spcAft>
                <a:spcPts val="0"/>
              </a:spcAft>
              <a:buNone/>
            </a:pPr>
            <a:r>
              <a:rPr b="1" i="0" lang="en" sz="1050" u="none" cap="none" strike="noStrike">
                <a:solidFill>
                  <a:srgbClr val="0F172A"/>
                </a:solidFill>
                <a:latin typeface="Arial"/>
                <a:ea typeface="Arial"/>
                <a:cs typeface="Arial"/>
                <a:sym typeface="Arial"/>
              </a:rPr>
              <a:t>Options-aware retry</a:t>
            </a:r>
            <a:endParaRPr/>
          </a:p>
        </p:txBody>
      </p:sp>
      <p:sp>
        <p:nvSpPr>
          <p:cNvPr id="260" name="Google Shape;260;p30"/>
          <p:cNvSpPr txBox="1"/>
          <p:nvPr/>
        </p:nvSpPr>
        <p:spPr>
          <a:xfrm>
            <a:off x="2479852" y="3191256"/>
            <a:ext cx="4367100" cy="156900"/>
          </a:xfrm>
          <a:prstGeom prst="rect">
            <a:avLst/>
          </a:prstGeom>
          <a:noFill/>
          <a:ln>
            <a:noFill/>
          </a:ln>
        </p:spPr>
        <p:txBody>
          <a:bodyPr anchorCtr="0" anchor="t" bIns="9125" lIns="18275" spcFirstLastPara="1" rIns="18275" wrap="square" tIns="9125">
            <a:spAutoFit/>
          </a:bodyPr>
          <a:lstStyle/>
          <a:p>
            <a:pPr indent="0" lvl="0" marL="0" marR="0" rtl="0" algn="l">
              <a:lnSpc>
                <a:spcPct val="116000"/>
              </a:lnSpc>
              <a:spcBef>
                <a:spcPts val="0"/>
              </a:spcBef>
              <a:spcAft>
                <a:spcPts val="0"/>
              </a:spcAft>
              <a:buNone/>
            </a:pPr>
            <a:r>
              <a:rPr b="0" i="0" lang="en" sz="900" u="none" cap="none" strike="noStrike">
                <a:solidFill>
                  <a:srgbClr val="475569"/>
                </a:solidFill>
                <a:latin typeface="Arial"/>
                <a:ea typeface="Arial"/>
                <a:cs typeface="Arial"/>
                <a:sym typeface="Arial"/>
              </a:rPr>
              <a:t>Re-localize using option cues; if still no match, best guess.</a:t>
            </a:r>
            <a:endParaRPr/>
          </a:p>
        </p:txBody>
      </p:sp>
      <p:cxnSp>
        <p:nvCxnSpPr>
          <p:cNvPr id="261" name="Google Shape;261;p30"/>
          <p:cNvCxnSpPr/>
          <p:nvPr/>
        </p:nvCxnSpPr>
        <p:spPr>
          <a:xfrm>
            <a:off x="1803196" y="1801368"/>
            <a:ext cx="292500" cy="0"/>
          </a:xfrm>
          <a:prstGeom prst="straightConnector1">
            <a:avLst/>
          </a:prstGeom>
          <a:noFill/>
          <a:ln cap="flat" cmpd="sng" w="22225">
            <a:solidFill>
              <a:srgbClr val="B0BCCB"/>
            </a:solidFill>
            <a:prstDash val="solid"/>
            <a:round/>
            <a:headEnd len="sm" w="sm" type="none"/>
            <a:tailEnd len="med" w="med" type="triangle"/>
          </a:ln>
        </p:spPr>
      </p:cxnSp>
      <p:cxnSp>
        <p:nvCxnSpPr>
          <p:cNvPr id="262" name="Google Shape;262;p30"/>
          <p:cNvCxnSpPr/>
          <p:nvPr/>
        </p:nvCxnSpPr>
        <p:spPr>
          <a:xfrm>
            <a:off x="3551529" y="1801368"/>
            <a:ext cx="292500" cy="0"/>
          </a:xfrm>
          <a:prstGeom prst="straightConnector1">
            <a:avLst/>
          </a:prstGeom>
          <a:noFill/>
          <a:ln cap="flat" cmpd="sng" w="22225">
            <a:solidFill>
              <a:srgbClr val="B0BCCB"/>
            </a:solidFill>
            <a:prstDash val="solid"/>
            <a:round/>
            <a:headEnd len="sm" w="sm" type="none"/>
            <a:tailEnd len="med" w="med" type="triangle"/>
          </a:ln>
        </p:spPr>
      </p:cxnSp>
      <p:cxnSp>
        <p:nvCxnSpPr>
          <p:cNvPr id="263" name="Google Shape;263;p30"/>
          <p:cNvCxnSpPr/>
          <p:nvPr/>
        </p:nvCxnSpPr>
        <p:spPr>
          <a:xfrm>
            <a:off x="5299862" y="1801368"/>
            <a:ext cx="292500" cy="0"/>
          </a:xfrm>
          <a:prstGeom prst="straightConnector1">
            <a:avLst/>
          </a:prstGeom>
          <a:noFill/>
          <a:ln cap="flat" cmpd="sng" w="22225">
            <a:solidFill>
              <a:srgbClr val="B0BCCB"/>
            </a:solidFill>
            <a:prstDash val="solid"/>
            <a:round/>
            <a:headEnd len="sm" w="sm" type="none"/>
            <a:tailEnd len="med" w="med" type="triangle"/>
          </a:ln>
        </p:spPr>
      </p:cxnSp>
      <p:cxnSp>
        <p:nvCxnSpPr>
          <p:cNvPr id="264" name="Google Shape;264;p30"/>
          <p:cNvCxnSpPr/>
          <p:nvPr/>
        </p:nvCxnSpPr>
        <p:spPr>
          <a:xfrm>
            <a:off x="7048195" y="1801368"/>
            <a:ext cx="292500" cy="0"/>
          </a:xfrm>
          <a:prstGeom prst="straightConnector1">
            <a:avLst/>
          </a:prstGeom>
          <a:noFill/>
          <a:ln cap="flat" cmpd="sng" w="22225">
            <a:solidFill>
              <a:srgbClr val="0F172A"/>
            </a:solidFill>
            <a:prstDash val="solid"/>
            <a:round/>
            <a:headEnd len="sm" w="sm" type="none"/>
            <a:tailEnd len="med" w="med" type="triangle"/>
          </a:ln>
        </p:spPr>
      </p:cxnSp>
      <p:sp>
        <p:nvSpPr>
          <p:cNvPr id="265" name="Google Shape;265;p30"/>
          <p:cNvSpPr txBox="1"/>
          <p:nvPr/>
        </p:nvSpPr>
        <p:spPr>
          <a:xfrm>
            <a:off x="7029907" y="1527048"/>
            <a:ext cx="329100" cy="141600"/>
          </a:xfrm>
          <a:prstGeom prst="rect">
            <a:avLst/>
          </a:prstGeom>
          <a:noFill/>
          <a:ln>
            <a:noFill/>
          </a:ln>
        </p:spPr>
        <p:txBody>
          <a:bodyPr anchorCtr="0" anchor="t" bIns="9125" lIns="18275" spcFirstLastPara="1" rIns="18275" wrap="square" tIns="9125">
            <a:spAutoFit/>
          </a:bodyPr>
          <a:lstStyle/>
          <a:p>
            <a:pPr indent="0" lvl="0" marL="0" marR="0" rtl="0" algn="ctr">
              <a:lnSpc>
                <a:spcPct val="112000"/>
              </a:lnSpc>
              <a:spcBef>
                <a:spcPts val="0"/>
              </a:spcBef>
              <a:spcAft>
                <a:spcPts val="0"/>
              </a:spcAft>
              <a:buNone/>
            </a:pPr>
            <a:r>
              <a:rPr b="1" i="0" lang="en" sz="800" u="none" cap="none" strike="noStrike">
                <a:solidFill>
                  <a:srgbClr val="0F172A"/>
                </a:solidFill>
                <a:latin typeface="Arial"/>
                <a:ea typeface="Arial"/>
                <a:cs typeface="Arial"/>
                <a:sym typeface="Arial"/>
              </a:rPr>
              <a:t>YES</a:t>
            </a:r>
            <a:endParaRPr/>
          </a:p>
        </p:txBody>
      </p:sp>
      <p:cxnSp>
        <p:nvCxnSpPr>
          <p:cNvPr id="266" name="Google Shape;266;p30"/>
          <p:cNvCxnSpPr/>
          <p:nvPr/>
        </p:nvCxnSpPr>
        <p:spPr>
          <a:xfrm>
            <a:off x="6320332" y="2468880"/>
            <a:ext cx="0" cy="329100"/>
          </a:xfrm>
          <a:prstGeom prst="straightConnector1">
            <a:avLst/>
          </a:prstGeom>
          <a:noFill/>
          <a:ln cap="flat" cmpd="sng" w="22225">
            <a:solidFill>
              <a:srgbClr val="990000"/>
            </a:solidFill>
            <a:prstDash val="solid"/>
            <a:round/>
            <a:headEnd len="sm" w="sm" type="none"/>
            <a:tailEnd len="med" w="med" type="triangle"/>
          </a:ln>
        </p:spPr>
      </p:cxnSp>
      <p:sp>
        <p:nvSpPr>
          <p:cNvPr id="267" name="Google Shape;267;p30"/>
          <p:cNvSpPr txBox="1"/>
          <p:nvPr/>
        </p:nvSpPr>
        <p:spPr>
          <a:xfrm>
            <a:off x="6375196" y="2523744"/>
            <a:ext cx="329100" cy="141600"/>
          </a:xfrm>
          <a:prstGeom prst="rect">
            <a:avLst/>
          </a:prstGeom>
          <a:noFill/>
          <a:ln>
            <a:noFill/>
          </a:ln>
        </p:spPr>
        <p:txBody>
          <a:bodyPr anchorCtr="0" anchor="t" bIns="9125" lIns="18275" spcFirstLastPara="1" rIns="18275" wrap="square" tIns="9125">
            <a:spAutoFit/>
          </a:bodyPr>
          <a:lstStyle/>
          <a:p>
            <a:pPr indent="0" lvl="0" marL="0" marR="0" rtl="0" algn="l">
              <a:lnSpc>
                <a:spcPct val="112000"/>
              </a:lnSpc>
              <a:spcBef>
                <a:spcPts val="0"/>
              </a:spcBef>
              <a:spcAft>
                <a:spcPts val="0"/>
              </a:spcAft>
              <a:buNone/>
            </a:pPr>
            <a:r>
              <a:rPr b="1" i="0" lang="en" sz="800" u="none" cap="none" strike="noStrike">
                <a:solidFill>
                  <a:srgbClr val="990000"/>
                </a:solidFill>
                <a:latin typeface="Arial"/>
                <a:ea typeface="Arial"/>
                <a:cs typeface="Arial"/>
                <a:sym typeface="Arial"/>
              </a:rPr>
              <a:t>NO</a:t>
            </a:r>
            <a:endParaRPr/>
          </a:p>
        </p:txBody>
      </p:sp>
      <p:cxnSp>
        <p:nvCxnSpPr>
          <p:cNvPr id="268" name="Google Shape;268;p30"/>
          <p:cNvCxnSpPr/>
          <p:nvPr/>
        </p:nvCxnSpPr>
        <p:spPr>
          <a:xfrm rot="10800000">
            <a:off x="1075204" y="3182112"/>
            <a:ext cx="1020600" cy="0"/>
          </a:xfrm>
          <a:prstGeom prst="straightConnector1">
            <a:avLst/>
          </a:prstGeom>
          <a:noFill/>
          <a:ln cap="flat" cmpd="sng" w="22225">
            <a:solidFill>
              <a:srgbClr val="990000"/>
            </a:solidFill>
            <a:prstDash val="solid"/>
            <a:round/>
            <a:headEnd len="sm" w="sm" type="none"/>
            <a:tailEnd len="sm" w="sm" type="none"/>
          </a:ln>
        </p:spPr>
      </p:cxnSp>
      <p:cxnSp>
        <p:nvCxnSpPr>
          <p:cNvPr id="269" name="Google Shape;269;p30"/>
          <p:cNvCxnSpPr/>
          <p:nvPr/>
        </p:nvCxnSpPr>
        <p:spPr>
          <a:xfrm rot="10800000">
            <a:off x="1075334" y="2469012"/>
            <a:ext cx="0" cy="713100"/>
          </a:xfrm>
          <a:prstGeom prst="straightConnector1">
            <a:avLst/>
          </a:prstGeom>
          <a:noFill/>
          <a:ln cap="flat" cmpd="sng" w="22225">
            <a:solidFill>
              <a:srgbClr val="990000"/>
            </a:solidFill>
            <a:prstDash val="solid"/>
            <a:round/>
            <a:headEnd len="sm" w="sm" type="none"/>
            <a:tailEnd len="med" w="med" type="triangle"/>
          </a:ln>
        </p:spPr>
      </p:cxnSp>
      <p:sp>
        <p:nvSpPr>
          <p:cNvPr id="270" name="Google Shape;270;p30"/>
          <p:cNvSpPr/>
          <p:nvPr/>
        </p:nvSpPr>
        <p:spPr>
          <a:xfrm>
            <a:off x="384048" y="4005072"/>
            <a:ext cx="8376000" cy="713100"/>
          </a:xfrm>
          <a:prstGeom prst="roundRect">
            <a:avLst>
              <a:gd fmla="val 6000" name="adj"/>
            </a:avLst>
          </a:prstGeom>
          <a:solidFill>
            <a:srgbClr val="F8FAFC"/>
          </a:solidFill>
          <a:ln cap="flat" cmpd="sng" w="12700">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1" name="Google Shape;271;p30"/>
          <p:cNvSpPr/>
          <p:nvPr/>
        </p:nvSpPr>
        <p:spPr>
          <a:xfrm>
            <a:off x="4572000" y="4133087"/>
            <a:ext cx="11100" cy="457200"/>
          </a:xfrm>
          <a:prstGeom prst="rect">
            <a:avLst/>
          </a:prstGeom>
          <a:solidFill>
            <a:srgbClr val="E2E8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2" name="Google Shape;272;p30"/>
          <p:cNvSpPr/>
          <p:nvPr/>
        </p:nvSpPr>
        <p:spPr>
          <a:xfrm>
            <a:off x="566928" y="4105656"/>
            <a:ext cx="219600" cy="219600"/>
          </a:xfrm>
          <a:prstGeom prst="roundRect">
            <a:avLst>
              <a:gd fmla="val 30000" name="adj"/>
            </a:avLst>
          </a:prstGeom>
          <a:solidFill>
            <a:srgbClr val="990000"/>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950" u="none" cap="none" strike="noStrike">
                <a:solidFill>
                  <a:srgbClr val="FFFFFF"/>
                </a:solidFill>
                <a:latin typeface="Arial"/>
                <a:ea typeface="Arial"/>
                <a:cs typeface="Arial"/>
                <a:sym typeface="Arial"/>
              </a:rPr>
              <a:t>✓</a:t>
            </a:r>
            <a:endParaRPr/>
          </a:p>
        </p:txBody>
      </p:sp>
      <p:sp>
        <p:nvSpPr>
          <p:cNvPr id="273" name="Google Shape;273;p30"/>
          <p:cNvSpPr txBox="1"/>
          <p:nvPr/>
        </p:nvSpPr>
        <p:spPr>
          <a:xfrm>
            <a:off x="877824" y="4105656"/>
            <a:ext cx="3529500" cy="164700"/>
          </a:xfrm>
          <a:prstGeom prst="rect">
            <a:avLst/>
          </a:prstGeom>
          <a:noFill/>
          <a:ln>
            <a:noFill/>
          </a:ln>
        </p:spPr>
        <p:txBody>
          <a:bodyPr anchorCtr="0" anchor="ctr" bIns="9125" lIns="18275" spcFirstLastPara="1" rIns="18275" wrap="square" tIns="9125">
            <a:spAutoFit/>
          </a:bodyPr>
          <a:lstStyle/>
          <a:p>
            <a:pPr indent="0" lvl="0" marL="0" marR="0" rtl="0" algn="l">
              <a:lnSpc>
                <a:spcPct val="112000"/>
              </a:lnSpc>
              <a:spcBef>
                <a:spcPts val="0"/>
              </a:spcBef>
              <a:spcAft>
                <a:spcPts val="0"/>
              </a:spcAft>
              <a:buNone/>
            </a:pPr>
            <a:r>
              <a:rPr b="1" i="0" lang="en" sz="950" u="none" cap="none" strike="noStrike">
                <a:solidFill>
                  <a:srgbClr val="0F172A"/>
                </a:solidFill>
                <a:latin typeface="Arial"/>
                <a:ea typeface="Arial"/>
                <a:cs typeface="Arial"/>
                <a:sym typeface="Arial"/>
              </a:rPr>
              <a:t>Checklist per step</a:t>
            </a:r>
            <a:endParaRPr/>
          </a:p>
        </p:txBody>
      </p:sp>
      <p:sp>
        <p:nvSpPr>
          <p:cNvPr id="274" name="Google Shape;274;p30"/>
          <p:cNvSpPr txBox="1"/>
          <p:nvPr/>
        </p:nvSpPr>
        <p:spPr>
          <a:xfrm>
            <a:off x="877824" y="4325112"/>
            <a:ext cx="3529500" cy="149400"/>
          </a:xfrm>
          <a:prstGeom prst="rect">
            <a:avLst/>
          </a:prstGeom>
          <a:noFill/>
          <a:ln>
            <a:noFill/>
          </a:ln>
        </p:spPr>
        <p:txBody>
          <a:bodyPr anchorCtr="0" anchor="t" bIns="9125" lIns="18275" spcFirstLastPara="1" rIns="18275" wrap="square" tIns="9125">
            <a:spAutoFit/>
          </a:bodyPr>
          <a:lstStyle/>
          <a:p>
            <a:pPr indent="0" lvl="0" marL="0" marR="0" rtl="0" algn="l">
              <a:lnSpc>
                <a:spcPct val="116000"/>
              </a:lnSpc>
              <a:spcBef>
                <a:spcPts val="0"/>
              </a:spcBef>
              <a:spcAft>
                <a:spcPts val="0"/>
              </a:spcAft>
              <a:buNone/>
            </a:pPr>
            <a:r>
              <a:rPr b="0" i="0" lang="en" sz="850" u="none" cap="none" strike="noStrike">
                <a:solidFill>
                  <a:srgbClr val="475569"/>
                </a:solidFill>
                <a:latin typeface="Arial"/>
                <a:ea typeface="Arial"/>
                <a:cs typeface="Arial"/>
                <a:sym typeface="Arial"/>
              </a:rPr>
              <a:t>required actions are ticked off, so media inspection can't be skipped.</a:t>
            </a:r>
            <a:endParaRPr/>
          </a:p>
        </p:txBody>
      </p:sp>
      <p:sp>
        <p:nvSpPr>
          <p:cNvPr id="275" name="Google Shape;275;p30"/>
          <p:cNvSpPr/>
          <p:nvPr/>
        </p:nvSpPr>
        <p:spPr>
          <a:xfrm>
            <a:off x="4754880" y="4105656"/>
            <a:ext cx="219600" cy="219600"/>
          </a:xfrm>
          <a:prstGeom prst="roundRect">
            <a:avLst>
              <a:gd fmla="val 30000" name="adj"/>
            </a:avLst>
          </a:prstGeom>
          <a:solidFill>
            <a:srgbClr val="0F172A"/>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950" u="none" cap="none" strike="noStrike">
                <a:solidFill>
                  <a:srgbClr val="FFFFFF"/>
                </a:solidFill>
                <a:latin typeface="Arial"/>
                <a:ea typeface="Arial"/>
                <a:cs typeface="Arial"/>
                <a:sym typeface="Arial"/>
              </a:rPr>
              <a:t>✗</a:t>
            </a:r>
            <a:endParaRPr/>
          </a:p>
        </p:txBody>
      </p:sp>
      <p:sp>
        <p:nvSpPr>
          <p:cNvPr id="276" name="Google Shape;276;p30"/>
          <p:cNvSpPr txBox="1"/>
          <p:nvPr/>
        </p:nvSpPr>
        <p:spPr>
          <a:xfrm>
            <a:off x="5065776" y="4105656"/>
            <a:ext cx="3511200" cy="164700"/>
          </a:xfrm>
          <a:prstGeom prst="rect">
            <a:avLst/>
          </a:prstGeom>
          <a:noFill/>
          <a:ln>
            <a:noFill/>
          </a:ln>
        </p:spPr>
        <p:txBody>
          <a:bodyPr anchorCtr="0" anchor="ctr" bIns="9125" lIns="18275" spcFirstLastPara="1" rIns="18275" wrap="square" tIns="9125">
            <a:spAutoFit/>
          </a:bodyPr>
          <a:lstStyle/>
          <a:p>
            <a:pPr indent="0" lvl="0" marL="0" marR="0" rtl="0" algn="l">
              <a:lnSpc>
                <a:spcPct val="112000"/>
              </a:lnSpc>
              <a:spcBef>
                <a:spcPts val="0"/>
              </a:spcBef>
              <a:spcAft>
                <a:spcPts val="0"/>
              </a:spcAft>
              <a:buNone/>
            </a:pPr>
            <a:r>
              <a:rPr b="1" i="0" lang="en" sz="950" u="none" cap="none" strike="noStrike">
                <a:solidFill>
                  <a:srgbClr val="0F172A"/>
                </a:solidFill>
                <a:latin typeface="Arial"/>
                <a:ea typeface="Arial"/>
                <a:cs typeface="Arial"/>
                <a:sym typeface="Arial"/>
              </a:rPr>
              <a:t>Options concealed</a:t>
            </a:r>
            <a:endParaRPr/>
          </a:p>
        </p:txBody>
      </p:sp>
      <p:sp>
        <p:nvSpPr>
          <p:cNvPr id="277" name="Google Shape;277;p30"/>
          <p:cNvSpPr txBox="1"/>
          <p:nvPr/>
        </p:nvSpPr>
        <p:spPr>
          <a:xfrm>
            <a:off x="5065776" y="4325112"/>
            <a:ext cx="3511200" cy="149400"/>
          </a:xfrm>
          <a:prstGeom prst="rect">
            <a:avLst/>
          </a:prstGeom>
          <a:noFill/>
          <a:ln>
            <a:noFill/>
          </a:ln>
        </p:spPr>
        <p:txBody>
          <a:bodyPr anchorCtr="0" anchor="t" bIns="9125" lIns="18275" spcFirstLastPara="1" rIns="18275" wrap="square" tIns="9125">
            <a:spAutoFit/>
          </a:bodyPr>
          <a:lstStyle/>
          <a:p>
            <a:pPr indent="0" lvl="0" marL="0" marR="0" rtl="0" algn="l">
              <a:lnSpc>
                <a:spcPct val="116000"/>
              </a:lnSpc>
              <a:spcBef>
                <a:spcPts val="0"/>
              </a:spcBef>
              <a:spcAft>
                <a:spcPts val="0"/>
              </a:spcAft>
              <a:buNone/>
            </a:pPr>
            <a:r>
              <a:rPr b="0" i="0" lang="en" sz="850" u="none" cap="none" strike="noStrike">
                <a:solidFill>
                  <a:srgbClr val="475569"/>
                </a:solidFill>
                <a:latin typeface="Arial"/>
                <a:ea typeface="Arial"/>
                <a:cs typeface="Arial"/>
                <a:sym typeface="Arial"/>
              </a:rPr>
              <a:t>choices stay hidden until observations are logged, preventing anchoring.</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31"/>
          <p:cNvSpPr txBox="1"/>
          <p:nvPr/>
        </p:nvSpPr>
        <p:spPr>
          <a:xfrm>
            <a:off x="384048" y="237744"/>
            <a:ext cx="8376000" cy="149400"/>
          </a:xfrm>
          <a:prstGeom prst="rect">
            <a:avLst/>
          </a:prstGeom>
          <a:noFill/>
          <a:ln>
            <a:noFill/>
          </a:ln>
        </p:spPr>
        <p:txBody>
          <a:bodyPr anchorCtr="0" anchor="t" bIns="9125" lIns="18275" spcFirstLastPara="1" rIns="18275" wrap="square" tIns="9125">
            <a:spAutoFit/>
          </a:bodyPr>
          <a:lstStyle/>
          <a:p>
            <a:pPr indent="0" lvl="0" marL="0" marR="0" rtl="0" algn="l">
              <a:lnSpc>
                <a:spcPct val="112000"/>
              </a:lnSpc>
              <a:spcBef>
                <a:spcPts val="0"/>
              </a:spcBef>
              <a:spcAft>
                <a:spcPts val="0"/>
              </a:spcAft>
              <a:buNone/>
            </a:pPr>
            <a:r>
              <a:rPr b="1" lang="en" sz="850">
                <a:solidFill>
                  <a:srgbClr val="990000"/>
                </a:solidFill>
              </a:rPr>
              <a:t>PERFORMANCE AND STATISTICS</a:t>
            </a:r>
            <a:endParaRPr/>
          </a:p>
        </p:txBody>
      </p:sp>
      <p:sp>
        <p:nvSpPr>
          <p:cNvPr id="283" name="Google Shape;283;p31"/>
          <p:cNvSpPr txBox="1"/>
          <p:nvPr/>
        </p:nvSpPr>
        <p:spPr>
          <a:xfrm>
            <a:off x="384048" y="475488"/>
            <a:ext cx="8376000" cy="341700"/>
          </a:xfrm>
          <a:prstGeom prst="rect">
            <a:avLst/>
          </a:prstGeom>
          <a:noFill/>
          <a:ln>
            <a:noFill/>
          </a:ln>
        </p:spPr>
        <p:txBody>
          <a:bodyPr anchorCtr="0" anchor="t" bIns="9125" lIns="18275" spcFirstLastPara="1" rIns="18275" wrap="square" tIns="9125">
            <a:spAutoFit/>
          </a:bodyPr>
          <a:lstStyle/>
          <a:p>
            <a:pPr indent="0" lvl="0" marL="0" marR="0" rtl="0" algn="l">
              <a:lnSpc>
                <a:spcPct val="112000"/>
              </a:lnSpc>
              <a:spcBef>
                <a:spcPts val="0"/>
              </a:spcBef>
              <a:spcAft>
                <a:spcPts val="0"/>
              </a:spcAft>
              <a:buNone/>
            </a:pPr>
            <a:r>
              <a:rPr b="1" i="0" lang="en" sz="2100" u="none" cap="none" strike="noStrike">
                <a:solidFill>
                  <a:srgbClr val="0F172A"/>
                </a:solidFill>
                <a:latin typeface="Arial"/>
                <a:ea typeface="Arial"/>
                <a:cs typeface="Arial"/>
                <a:sym typeface="Arial"/>
              </a:rPr>
              <a:t>Results</a:t>
            </a:r>
            <a:endParaRPr/>
          </a:p>
        </p:txBody>
      </p:sp>
      <p:sp>
        <p:nvSpPr>
          <p:cNvPr id="284" name="Google Shape;284;p31"/>
          <p:cNvSpPr/>
          <p:nvPr/>
        </p:nvSpPr>
        <p:spPr>
          <a:xfrm>
            <a:off x="388620" y="1005840"/>
            <a:ext cx="502800" cy="38400"/>
          </a:xfrm>
          <a:prstGeom prst="rect">
            <a:avLst/>
          </a:prstGeom>
          <a:solidFill>
            <a:srgbClr val="99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85" name="Google Shape;285;p31"/>
          <p:cNvSpPr txBox="1"/>
          <p:nvPr/>
        </p:nvSpPr>
        <p:spPr>
          <a:xfrm>
            <a:off x="384048" y="4882896"/>
            <a:ext cx="4572000" cy="133800"/>
          </a:xfrm>
          <a:prstGeom prst="rect">
            <a:avLst/>
          </a:prstGeom>
          <a:noFill/>
          <a:ln>
            <a:noFill/>
          </a:ln>
        </p:spPr>
        <p:txBody>
          <a:bodyPr anchorCtr="0" anchor="t" bIns="9125" lIns="18275" spcFirstLastPara="1" rIns="18275" wrap="square" tIns="9125">
            <a:spAutoFit/>
          </a:bodyPr>
          <a:lstStyle/>
          <a:p>
            <a:pPr indent="0" lvl="0" marL="0" marR="0" rtl="0" algn="l">
              <a:lnSpc>
                <a:spcPct val="112000"/>
              </a:lnSpc>
              <a:spcBef>
                <a:spcPts val="0"/>
              </a:spcBef>
              <a:spcAft>
                <a:spcPts val="0"/>
              </a:spcAft>
              <a:buNone/>
            </a:pPr>
            <a:r>
              <a:rPr b="0" i="0" lang="en" sz="750" u="none" cap="none" strike="noStrike">
                <a:solidFill>
                  <a:srgbClr val="94A3B8"/>
                </a:solidFill>
                <a:latin typeface="Arial"/>
                <a:ea typeface="Arial"/>
                <a:cs typeface="Arial"/>
                <a:sym typeface="Arial"/>
              </a:rPr>
              <a:t>AVRA  ·  Team IUCV  ·  Indiana University Bloomington</a:t>
            </a:r>
            <a:endParaRPr/>
          </a:p>
        </p:txBody>
      </p:sp>
      <p:sp>
        <p:nvSpPr>
          <p:cNvPr id="286" name="Google Shape;286;p31"/>
          <p:cNvSpPr txBox="1"/>
          <p:nvPr/>
        </p:nvSpPr>
        <p:spPr>
          <a:xfrm>
            <a:off x="5559552" y="4882896"/>
            <a:ext cx="3200400" cy="133800"/>
          </a:xfrm>
          <a:prstGeom prst="rect">
            <a:avLst/>
          </a:prstGeom>
          <a:noFill/>
          <a:ln>
            <a:noFill/>
          </a:ln>
        </p:spPr>
        <p:txBody>
          <a:bodyPr anchorCtr="0" anchor="t" bIns="9125" lIns="18275" spcFirstLastPara="1" rIns="18275" wrap="square" tIns="9125">
            <a:spAutoFit/>
          </a:bodyPr>
          <a:lstStyle/>
          <a:p>
            <a:pPr indent="0" lvl="0" marL="0" marR="0" rtl="0" algn="r">
              <a:lnSpc>
                <a:spcPct val="112000"/>
              </a:lnSpc>
              <a:spcBef>
                <a:spcPts val="0"/>
              </a:spcBef>
              <a:spcAft>
                <a:spcPts val="0"/>
              </a:spcAft>
              <a:buNone/>
            </a:pPr>
            <a:r>
              <a:rPr b="0" i="0" lang="en" sz="750" u="none" cap="none" strike="noStrike">
                <a:solidFill>
                  <a:srgbClr val="94A3B8"/>
                </a:solidFill>
                <a:latin typeface="Arial"/>
                <a:ea typeface="Arial"/>
                <a:cs typeface="Arial"/>
                <a:sym typeface="Arial"/>
              </a:rPr>
              <a:t>ECCV 2026 Perception Test Challenge  —  7 / 8</a:t>
            </a:r>
            <a:endParaRPr/>
          </a:p>
        </p:txBody>
      </p:sp>
      <p:sp>
        <p:nvSpPr>
          <p:cNvPr id="287" name="Google Shape;287;p31"/>
          <p:cNvSpPr/>
          <p:nvPr/>
        </p:nvSpPr>
        <p:spPr>
          <a:xfrm>
            <a:off x="384048" y="1170432"/>
            <a:ext cx="3255300" cy="3602700"/>
          </a:xfrm>
          <a:prstGeom prst="roundRect">
            <a:avLst>
              <a:gd fmla="val 6000" name="adj"/>
            </a:avLst>
          </a:prstGeom>
          <a:solidFill>
            <a:srgbClr val="FBF4F4"/>
          </a:solidFill>
          <a:ln cap="flat" cmpd="sng" w="12700">
            <a:solidFill>
              <a:srgbClr val="E8CFC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88" name="Google Shape;288;p31"/>
          <p:cNvSpPr txBox="1"/>
          <p:nvPr/>
        </p:nvSpPr>
        <p:spPr>
          <a:xfrm>
            <a:off x="530352" y="1517904"/>
            <a:ext cx="2962800" cy="695700"/>
          </a:xfrm>
          <a:prstGeom prst="rect">
            <a:avLst/>
          </a:prstGeom>
          <a:noFill/>
          <a:ln>
            <a:noFill/>
          </a:ln>
        </p:spPr>
        <p:txBody>
          <a:bodyPr anchorCtr="0" anchor="ctr" bIns="9125" lIns="18275" spcFirstLastPara="1" rIns="18275" wrap="square" tIns="9125">
            <a:spAutoFit/>
          </a:bodyPr>
          <a:lstStyle/>
          <a:p>
            <a:pPr indent="0" lvl="0" marL="0" marR="0" rtl="0" algn="ctr">
              <a:lnSpc>
                <a:spcPct val="100000"/>
              </a:lnSpc>
              <a:spcBef>
                <a:spcPts val="0"/>
              </a:spcBef>
              <a:spcAft>
                <a:spcPts val="0"/>
              </a:spcAft>
              <a:buNone/>
            </a:pPr>
            <a:r>
              <a:rPr b="1" i="0" lang="en" sz="4400" u="none" cap="none" strike="noStrike">
                <a:solidFill>
                  <a:srgbClr val="990000"/>
                </a:solidFill>
                <a:latin typeface="Arial"/>
                <a:ea typeface="Arial"/>
                <a:cs typeface="Arial"/>
                <a:sym typeface="Arial"/>
              </a:rPr>
              <a:t>78.2%</a:t>
            </a:r>
            <a:endParaRPr/>
          </a:p>
        </p:txBody>
      </p:sp>
      <p:sp>
        <p:nvSpPr>
          <p:cNvPr id="289" name="Google Shape;289;p31"/>
          <p:cNvSpPr txBox="1"/>
          <p:nvPr/>
        </p:nvSpPr>
        <p:spPr>
          <a:xfrm>
            <a:off x="530352" y="2286000"/>
            <a:ext cx="2962800" cy="187800"/>
          </a:xfrm>
          <a:prstGeom prst="rect">
            <a:avLst/>
          </a:prstGeom>
          <a:noFill/>
          <a:ln>
            <a:noFill/>
          </a:ln>
        </p:spPr>
        <p:txBody>
          <a:bodyPr anchorCtr="0" anchor="t" bIns="9125" lIns="18275" spcFirstLastPara="1" rIns="18275" wrap="square" tIns="9125">
            <a:spAutoFit/>
          </a:bodyPr>
          <a:lstStyle/>
          <a:p>
            <a:pPr indent="0" lvl="0" marL="0" marR="0" rtl="0" algn="ctr">
              <a:lnSpc>
                <a:spcPct val="112000"/>
              </a:lnSpc>
              <a:spcBef>
                <a:spcPts val="0"/>
              </a:spcBef>
              <a:spcAft>
                <a:spcPts val="0"/>
              </a:spcAft>
              <a:buNone/>
            </a:pPr>
            <a:r>
              <a:rPr b="1" i="0" lang="en" sz="1100" u="none" cap="none" strike="noStrike">
                <a:solidFill>
                  <a:srgbClr val="0F172A"/>
                </a:solidFill>
                <a:latin typeface="Arial"/>
                <a:ea typeface="Arial"/>
                <a:cs typeface="Arial"/>
                <a:sym typeface="Arial"/>
              </a:rPr>
              <a:t>Top-1 accuracy</a:t>
            </a:r>
            <a:endParaRPr/>
          </a:p>
        </p:txBody>
      </p:sp>
      <p:sp>
        <p:nvSpPr>
          <p:cNvPr id="290" name="Google Shape;290;p31"/>
          <p:cNvSpPr/>
          <p:nvPr/>
        </p:nvSpPr>
        <p:spPr>
          <a:xfrm>
            <a:off x="795527" y="2688336"/>
            <a:ext cx="2432400" cy="329100"/>
          </a:xfrm>
          <a:prstGeom prst="roundRect">
            <a:avLst>
              <a:gd fmla="val 50000" name="adj"/>
            </a:avLst>
          </a:prstGeom>
          <a:solidFill>
            <a:srgbClr val="990000"/>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b="1" i="0" lang="en" sz="950" u="none" cap="none" strike="noStrike">
                <a:solidFill>
                  <a:srgbClr val="FFFFFF"/>
                </a:solidFill>
                <a:latin typeface="Arial"/>
                <a:ea typeface="Arial"/>
                <a:cs typeface="Arial"/>
                <a:sym typeface="Arial"/>
              </a:rPr>
              <a:t>2nd place on the leaderboard</a:t>
            </a:r>
            <a:endParaRPr/>
          </a:p>
        </p:txBody>
      </p:sp>
      <p:sp>
        <p:nvSpPr>
          <p:cNvPr id="291" name="Google Shape;291;p31"/>
          <p:cNvSpPr/>
          <p:nvPr/>
        </p:nvSpPr>
        <p:spPr>
          <a:xfrm>
            <a:off x="822959" y="3328416"/>
            <a:ext cx="2377500" cy="11100"/>
          </a:xfrm>
          <a:prstGeom prst="rect">
            <a:avLst/>
          </a:prstGeom>
          <a:solidFill>
            <a:srgbClr val="E8CFC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92" name="Google Shape;292;p31"/>
          <p:cNvSpPr txBox="1"/>
          <p:nvPr/>
        </p:nvSpPr>
        <p:spPr>
          <a:xfrm>
            <a:off x="530352" y="3474720"/>
            <a:ext cx="2962800" cy="156900"/>
          </a:xfrm>
          <a:prstGeom prst="rect">
            <a:avLst/>
          </a:prstGeom>
          <a:noFill/>
          <a:ln>
            <a:noFill/>
          </a:ln>
        </p:spPr>
        <p:txBody>
          <a:bodyPr anchorCtr="0" anchor="t" bIns="9125" lIns="18275" spcFirstLastPara="1" rIns="18275" wrap="square" tIns="9125">
            <a:spAutoFit/>
          </a:bodyPr>
          <a:lstStyle/>
          <a:p>
            <a:pPr indent="0" lvl="0" marL="0" marR="0" rtl="0" algn="ctr">
              <a:lnSpc>
                <a:spcPct val="112000"/>
              </a:lnSpc>
              <a:spcBef>
                <a:spcPts val="0"/>
              </a:spcBef>
              <a:spcAft>
                <a:spcPts val="0"/>
              </a:spcAft>
              <a:buNone/>
            </a:pPr>
            <a:r>
              <a:rPr b="1" i="0" lang="en" sz="900" u="none" cap="none" strike="noStrike">
                <a:solidFill>
                  <a:srgbClr val="64748B"/>
                </a:solidFill>
                <a:latin typeface="Arial"/>
                <a:ea typeface="Arial"/>
                <a:cs typeface="Arial"/>
                <a:sym typeface="Arial"/>
              </a:rPr>
              <a:t>CONFIGURATION</a:t>
            </a:r>
            <a:endParaRPr/>
          </a:p>
        </p:txBody>
      </p:sp>
      <p:sp>
        <p:nvSpPr>
          <p:cNvPr id="293" name="Google Shape;293;p31"/>
          <p:cNvSpPr txBox="1"/>
          <p:nvPr/>
        </p:nvSpPr>
        <p:spPr>
          <a:xfrm>
            <a:off x="530352" y="3712463"/>
            <a:ext cx="2962800" cy="404400"/>
          </a:xfrm>
          <a:prstGeom prst="rect">
            <a:avLst/>
          </a:prstGeom>
          <a:noFill/>
          <a:ln>
            <a:noFill/>
          </a:ln>
        </p:spPr>
        <p:txBody>
          <a:bodyPr anchorCtr="0" anchor="t" bIns="9125" lIns="18275" spcFirstLastPara="1" rIns="18275" wrap="square" tIns="9125">
            <a:spAutoFit/>
          </a:bodyPr>
          <a:lstStyle/>
          <a:p>
            <a:pPr indent="0" lvl="0" marL="0" marR="0" rtl="0" algn="ctr">
              <a:lnSpc>
                <a:spcPct val="120000"/>
              </a:lnSpc>
              <a:spcBef>
                <a:spcPts val="0"/>
              </a:spcBef>
              <a:spcAft>
                <a:spcPts val="0"/>
              </a:spcAft>
              <a:buNone/>
            </a:pPr>
            <a:r>
              <a:rPr b="1" i="0" lang="en" sz="950" u="none" cap="none" strike="noStrike">
                <a:solidFill>
                  <a:srgbClr val="0F172A"/>
                </a:solidFill>
                <a:latin typeface="Arial"/>
                <a:ea typeface="Arial"/>
                <a:cs typeface="Arial"/>
                <a:sym typeface="Arial"/>
              </a:rPr>
              <a:t>AGY harness</a:t>
            </a:r>
            <a:r>
              <a:rPr b="0" i="0" lang="en" sz="950" u="none" cap="none" strike="noStrike">
                <a:solidFill>
                  <a:srgbClr val="475569"/>
                </a:solidFill>
                <a:latin typeface="Arial"/>
                <a:ea typeface="Arial"/>
                <a:cs typeface="Arial"/>
                <a:sym typeface="Arial"/>
              </a:rPr>
              <a:t>  ·  Gemini 3.7 Flash (High Thinking)</a:t>
            </a:r>
            <a:endParaRPr/>
          </a:p>
          <a:p>
            <a:pPr indent="0" lvl="0" marL="0" marR="0" rtl="0" algn="ctr">
              <a:lnSpc>
                <a:spcPct val="120000"/>
              </a:lnSpc>
              <a:spcBef>
                <a:spcPts val="500"/>
              </a:spcBef>
              <a:spcAft>
                <a:spcPts val="0"/>
              </a:spcAft>
              <a:buNone/>
            </a:pPr>
            <a:r>
              <a:rPr b="0" i="0" lang="en" sz="950" u="none" cap="none" strike="noStrike">
                <a:solidFill>
                  <a:srgbClr val="475569"/>
                </a:solidFill>
                <a:latin typeface="Arial"/>
                <a:ea typeface="Arial"/>
                <a:cs typeface="Arial"/>
                <a:sym typeface="Arial"/>
              </a:rPr>
              <a:t>30 agents in parallel over hours</a:t>
            </a:r>
            <a:endParaRPr/>
          </a:p>
        </p:txBody>
      </p:sp>
      <p:sp>
        <p:nvSpPr>
          <p:cNvPr id="294" name="Google Shape;294;p31"/>
          <p:cNvSpPr/>
          <p:nvPr/>
        </p:nvSpPr>
        <p:spPr>
          <a:xfrm>
            <a:off x="3858768" y="1170432"/>
            <a:ext cx="2349900" cy="1700700"/>
          </a:xfrm>
          <a:prstGeom prst="roundRect">
            <a:avLst>
              <a:gd fmla="val 6000" name="adj"/>
            </a:avLst>
          </a:prstGeom>
          <a:solidFill>
            <a:srgbClr val="F8FAFC"/>
          </a:solidFill>
          <a:ln cap="flat" cmpd="sng" w="12700">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95" name="Google Shape;295;p31"/>
          <p:cNvSpPr txBox="1"/>
          <p:nvPr/>
        </p:nvSpPr>
        <p:spPr>
          <a:xfrm>
            <a:off x="3913631" y="1591689"/>
            <a:ext cx="2240400" cy="755700"/>
          </a:xfrm>
          <a:prstGeom prst="rect">
            <a:avLst/>
          </a:prstGeom>
          <a:noFill/>
          <a:ln>
            <a:noFill/>
          </a:ln>
        </p:spPr>
        <p:txBody>
          <a:bodyPr anchorCtr="0" anchor="ctr" bIns="9125" lIns="18275" spcFirstLastPara="1" rIns="18275" wrap="square" tIns="9125">
            <a:spAutoFit/>
          </a:bodyPr>
          <a:lstStyle/>
          <a:p>
            <a:pPr indent="0" lvl="0" marL="0" marR="0" rtl="0" algn="ctr">
              <a:lnSpc>
                <a:spcPct val="100000"/>
              </a:lnSpc>
              <a:spcBef>
                <a:spcPts val="0"/>
              </a:spcBef>
              <a:spcAft>
                <a:spcPts val="0"/>
              </a:spcAft>
              <a:buNone/>
            </a:pPr>
            <a:r>
              <a:rPr b="1" i="0" lang="en" sz="2600" u="none" cap="none" strike="noStrike">
                <a:solidFill>
                  <a:srgbClr val="0F172A"/>
                </a:solidFill>
                <a:latin typeface="Arial"/>
                <a:ea typeface="Arial"/>
                <a:cs typeface="Arial"/>
                <a:sym typeface="Arial"/>
              </a:rPr>
              <a:t>&gt;95%</a:t>
            </a:r>
            <a:endParaRPr/>
          </a:p>
          <a:p>
            <a:pPr indent="0" lvl="0" marL="0" marR="0" rtl="0" algn="ctr">
              <a:lnSpc>
                <a:spcPct val="105000"/>
              </a:lnSpc>
              <a:spcBef>
                <a:spcPts val="200"/>
              </a:spcBef>
              <a:spcAft>
                <a:spcPts val="0"/>
              </a:spcAft>
              <a:buNone/>
            </a:pPr>
            <a:r>
              <a:rPr b="1" i="0" lang="en" sz="950" u="none" cap="none" strike="noStrike">
                <a:solidFill>
                  <a:srgbClr val="475569"/>
                </a:solidFill>
                <a:latin typeface="Arial"/>
                <a:ea typeface="Arial"/>
                <a:cs typeface="Arial"/>
                <a:sym typeface="Arial"/>
              </a:rPr>
              <a:t>less video watched</a:t>
            </a:r>
            <a:endParaRPr/>
          </a:p>
          <a:p>
            <a:pPr indent="0" lvl="0" marL="0" marR="0" rtl="0" algn="ctr">
              <a:lnSpc>
                <a:spcPct val="105000"/>
              </a:lnSpc>
              <a:spcBef>
                <a:spcPts val="150"/>
              </a:spcBef>
              <a:spcAft>
                <a:spcPts val="0"/>
              </a:spcAft>
              <a:buNone/>
            </a:pPr>
            <a:r>
              <a:rPr b="1" i="0" lang="en" sz="900" u="none" cap="none" strike="noStrike">
                <a:solidFill>
                  <a:srgbClr val="64748B"/>
                </a:solidFill>
              </a:rPr>
              <a:t>~3 min </a:t>
            </a:r>
            <a:r>
              <a:rPr b="0" i="0" lang="en" sz="900" u="none" cap="none" strike="noStrike">
                <a:solidFill>
                  <a:srgbClr val="64748B"/>
                </a:solidFill>
                <a:latin typeface="Arial"/>
                <a:ea typeface="Arial"/>
                <a:cs typeface="Arial"/>
                <a:sym typeface="Arial"/>
              </a:rPr>
              <a:t>viewed of </a:t>
            </a:r>
            <a:r>
              <a:rPr b="1" i="0" lang="en" sz="900" u="none" cap="none" strike="noStrike">
                <a:solidFill>
                  <a:srgbClr val="64748B"/>
                </a:solidFill>
              </a:rPr>
              <a:t>72-min</a:t>
            </a:r>
            <a:r>
              <a:rPr b="0" i="0" lang="en" sz="900" u="none" cap="none" strike="noStrike">
                <a:solidFill>
                  <a:srgbClr val="64748B"/>
                </a:solidFill>
                <a:latin typeface="Arial"/>
                <a:ea typeface="Arial"/>
                <a:cs typeface="Arial"/>
                <a:sym typeface="Arial"/>
              </a:rPr>
              <a:t> videos</a:t>
            </a:r>
            <a:endParaRPr/>
          </a:p>
        </p:txBody>
      </p:sp>
      <p:sp>
        <p:nvSpPr>
          <p:cNvPr id="296" name="Google Shape;296;p31"/>
          <p:cNvSpPr/>
          <p:nvPr/>
        </p:nvSpPr>
        <p:spPr>
          <a:xfrm>
            <a:off x="6409944" y="1170432"/>
            <a:ext cx="2349900" cy="1700700"/>
          </a:xfrm>
          <a:prstGeom prst="roundRect">
            <a:avLst>
              <a:gd fmla="val 6000" name="adj"/>
            </a:avLst>
          </a:prstGeom>
          <a:solidFill>
            <a:srgbClr val="F8FAFC"/>
          </a:solidFill>
          <a:ln cap="flat" cmpd="sng" w="12700">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97" name="Google Shape;297;p31"/>
          <p:cNvSpPr txBox="1"/>
          <p:nvPr/>
        </p:nvSpPr>
        <p:spPr>
          <a:xfrm>
            <a:off x="6464807" y="1591689"/>
            <a:ext cx="2240400" cy="755700"/>
          </a:xfrm>
          <a:prstGeom prst="rect">
            <a:avLst/>
          </a:prstGeom>
          <a:noFill/>
          <a:ln>
            <a:noFill/>
          </a:ln>
        </p:spPr>
        <p:txBody>
          <a:bodyPr anchorCtr="0" anchor="ctr" bIns="9125" lIns="18275" spcFirstLastPara="1" rIns="18275" wrap="square" tIns="9125">
            <a:spAutoFit/>
          </a:bodyPr>
          <a:lstStyle/>
          <a:p>
            <a:pPr indent="0" lvl="0" marL="0" marR="0" rtl="0" algn="ctr">
              <a:lnSpc>
                <a:spcPct val="100000"/>
              </a:lnSpc>
              <a:spcBef>
                <a:spcPts val="0"/>
              </a:spcBef>
              <a:spcAft>
                <a:spcPts val="0"/>
              </a:spcAft>
              <a:buNone/>
            </a:pPr>
            <a:r>
              <a:rPr b="1" i="0" lang="en" sz="2600" u="none" cap="none" strike="noStrike">
                <a:solidFill>
                  <a:srgbClr val="0F172A"/>
                </a:solidFill>
                <a:latin typeface="Arial"/>
                <a:ea typeface="Arial"/>
                <a:cs typeface="Arial"/>
                <a:sym typeface="Arial"/>
              </a:rPr>
              <a:t>3.6</a:t>
            </a:r>
            <a:endParaRPr/>
          </a:p>
          <a:p>
            <a:pPr indent="0" lvl="0" marL="0" marR="0" rtl="0" algn="ctr">
              <a:lnSpc>
                <a:spcPct val="105000"/>
              </a:lnSpc>
              <a:spcBef>
                <a:spcPts val="200"/>
              </a:spcBef>
              <a:spcAft>
                <a:spcPts val="0"/>
              </a:spcAft>
              <a:buNone/>
            </a:pPr>
            <a:r>
              <a:rPr b="1" i="0" lang="en" sz="950" u="none" cap="none" strike="noStrike">
                <a:solidFill>
                  <a:srgbClr val="475569"/>
                </a:solidFill>
                <a:latin typeface="Arial"/>
                <a:ea typeface="Arial"/>
                <a:cs typeface="Arial"/>
                <a:sym typeface="Arial"/>
              </a:rPr>
              <a:t>candidate timestamps</a:t>
            </a:r>
            <a:endParaRPr/>
          </a:p>
          <a:p>
            <a:pPr indent="0" lvl="0" marL="0" marR="0" rtl="0" algn="ctr">
              <a:lnSpc>
                <a:spcPct val="105000"/>
              </a:lnSpc>
              <a:spcBef>
                <a:spcPts val="150"/>
              </a:spcBef>
              <a:spcAft>
                <a:spcPts val="0"/>
              </a:spcAft>
              <a:buNone/>
            </a:pPr>
            <a:r>
              <a:rPr b="0" i="0" lang="en" sz="900" u="none" cap="none" strike="noStrike">
                <a:solidFill>
                  <a:srgbClr val="64748B"/>
                </a:solidFill>
                <a:latin typeface="Arial"/>
                <a:ea typeface="Arial"/>
                <a:cs typeface="Arial"/>
                <a:sym typeface="Arial"/>
              </a:rPr>
              <a:t>avg. selected per question</a:t>
            </a:r>
            <a:endParaRPr/>
          </a:p>
        </p:txBody>
      </p:sp>
      <p:sp>
        <p:nvSpPr>
          <p:cNvPr id="298" name="Google Shape;298;p31"/>
          <p:cNvSpPr/>
          <p:nvPr/>
        </p:nvSpPr>
        <p:spPr>
          <a:xfrm>
            <a:off x="3858768" y="3072383"/>
            <a:ext cx="2349900" cy="1700700"/>
          </a:xfrm>
          <a:prstGeom prst="roundRect">
            <a:avLst>
              <a:gd fmla="val 6000" name="adj"/>
            </a:avLst>
          </a:prstGeom>
          <a:solidFill>
            <a:srgbClr val="F8FAFC"/>
          </a:solidFill>
          <a:ln cap="flat" cmpd="sng" w="12700">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99" name="Google Shape;299;p31"/>
          <p:cNvSpPr txBox="1"/>
          <p:nvPr/>
        </p:nvSpPr>
        <p:spPr>
          <a:xfrm>
            <a:off x="3913631" y="3493640"/>
            <a:ext cx="2240400" cy="755700"/>
          </a:xfrm>
          <a:prstGeom prst="rect">
            <a:avLst/>
          </a:prstGeom>
          <a:noFill/>
          <a:ln>
            <a:noFill/>
          </a:ln>
        </p:spPr>
        <p:txBody>
          <a:bodyPr anchorCtr="0" anchor="ctr" bIns="9125" lIns="18275" spcFirstLastPara="1" rIns="18275" wrap="square" tIns="9125">
            <a:spAutoFit/>
          </a:bodyPr>
          <a:lstStyle/>
          <a:p>
            <a:pPr indent="0" lvl="0" marL="0" marR="0" rtl="0" algn="ctr">
              <a:lnSpc>
                <a:spcPct val="100000"/>
              </a:lnSpc>
              <a:spcBef>
                <a:spcPts val="0"/>
              </a:spcBef>
              <a:spcAft>
                <a:spcPts val="0"/>
              </a:spcAft>
              <a:buNone/>
            </a:pPr>
            <a:r>
              <a:rPr b="1" i="0" lang="en" sz="2600" u="none" cap="none" strike="noStrike">
                <a:solidFill>
                  <a:srgbClr val="0F172A"/>
                </a:solidFill>
                <a:latin typeface="Arial"/>
                <a:ea typeface="Arial"/>
                <a:cs typeface="Arial"/>
                <a:sym typeface="Arial"/>
              </a:rPr>
              <a:t>~17 min</a:t>
            </a:r>
            <a:endParaRPr/>
          </a:p>
          <a:p>
            <a:pPr indent="0" lvl="0" marL="0" marR="0" rtl="0" algn="ctr">
              <a:lnSpc>
                <a:spcPct val="105000"/>
              </a:lnSpc>
              <a:spcBef>
                <a:spcPts val="200"/>
              </a:spcBef>
              <a:spcAft>
                <a:spcPts val="0"/>
              </a:spcAft>
              <a:buNone/>
            </a:pPr>
            <a:r>
              <a:rPr b="1" i="0" lang="en" sz="950" u="none" cap="none" strike="noStrike">
                <a:solidFill>
                  <a:srgbClr val="475569"/>
                </a:solidFill>
                <a:latin typeface="Arial"/>
                <a:ea typeface="Arial"/>
                <a:cs typeface="Arial"/>
                <a:sym typeface="Arial"/>
              </a:rPr>
              <a:t>avg. time per question</a:t>
            </a:r>
            <a:endParaRPr/>
          </a:p>
          <a:p>
            <a:pPr indent="0" lvl="0" marL="0" marR="0" rtl="0" algn="ctr">
              <a:lnSpc>
                <a:spcPct val="105000"/>
              </a:lnSpc>
              <a:spcBef>
                <a:spcPts val="150"/>
              </a:spcBef>
              <a:spcAft>
                <a:spcPts val="0"/>
              </a:spcAft>
              <a:buNone/>
            </a:pPr>
            <a:r>
              <a:rPr b="0" i="0" lang="en" sz="900" u="none" cap="none" strike="noStrike">
                <a:solidFill>
                  <a:srgbClr val="64748B"/>
                </a:solidFill>
                <a:latin typeface="Arial"/>
                <a:ea typeface="Arial"/>
                <a:cs typeface="Arial"/>
                <a:sym typeface="Arial"/>
              </a:rPr>
              <a:t>σ 22 min · range 2.5–197 min</a:t>
            </a:r>
            <a:endParaRPr/>
          </a:p>
        </p:txBody>
      </p:sp>
      <p:sp>
        <p:nvSpPr>
          <p:cNvPr id="300" name="Google Shape;300;p31"/>
          <p:cNvSpPr/>
          <p:nvPr/>
        </p:nvSpPr>
        <p:spPr>
          <a:xfrm>
            <a:off x="6409944" y="3072383"/>
            <a:ext cx="2349900" cy="1700700"/>
          </a:xfrm>
          <a:prstGeom prst="roundRect">
            <a:avLst>
              <a:gd fmla="val 6000" name="adj"/>
            </a:avLst>
          </a:prstGeom>
          <a:solidFill>
            <a:srgbClr val="F8FAFC"/>
          </a:solidFill>
          <a:ln cap="flat" cmpd="sng" w="12700">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01" name="Google Shape;301;p31"/>
          <p:cNvSpPr txBox="1"/>
          <p:nvPr/>
        </p:nvSpPr>
        <p:spPr>
          <a:xfrm>
            <a:off x="6464807" y="3493640"/>
            <a:ext cx="2240400" cy="755700"/>
          </a:xfrm>
          <a:prstGeom prst="rect">
            <a:avLst/>
          </a:prstGeom>
          <a:noFill/>
          <a:ln>
            <a:noFill/>
          </a:ln>
        </p:spPr>
        <p:txBody>
          <a:bodyPr anchorCtr="0" anchor="ctr" bIns="9125" lIns="18275" spcFirstLastPara="1" rIns="18275" wrap="square" tIns="9125">
            <a:spAutoFit/>
          </a:bodyPr>
          <a:lstStyle/>
          <a:p>
            <a:pPr indent="0" lvl="0" marL="0" marR="0" rtl="0" algn="ctr">
              <a:lnSpc>
                <a:spcPct val="100000"/>
              </a:lnSpc>
              <a:spcBef>
                <a:spcPts val="0"/>
              </a:spcBef>
              <a:spcAft>
                <a:spcPts val="0"/>
              </a:spcAft>
              <a:buNone/>
            </a:pPr>
            <a:r>
              <a:rPr b="1" i="0" lang="en" sz="2600" u="none" cap="none" strike="noStrike">
                <a:solidFill>
                  <a:srgbClr val="0F172A"/>
                </a:solidFill>
                <a:latin typeface="Arial"/>
                <a:ea typeface="Arial"/>
                <a:cs typeface="Arial"/>
                <a:sym typeface="Arial"/>
              </a:rPr>
              <a:t>428k</a:t>
            </a:r>
            <a:endParaRPr/>
          </a:p>
          <a:p>
            <a:pPr indent="0" lvl="0" marL="0" marR="0" rtl="0" algn="ctr">
              <a:lnSpc>
                <a:spcPct val="105000"/>
              </a:lnSpc>
              <a:spcBef>
                <a:spcPts val="200"/>
              </a:spcBef>
              <a:spcAft>
                <a:spcPts val="0"/>
              </a:spcAft>
              <a:buNone/>
            </a:pPr>
            <a:r>
              <a:rPr b="1" i="0" lang="en" sz="950" u="none" cap="none" strike="noStrike">
                <a:solidFill>
                  <a:srgbClr val="475569"/>
                </a:solidFill>
                <a:latin typeface="Arial"/>
                <a:ea typeface="Arial"/>
                <a:cs typeface="Arial"/>
                <a:sym typeface="Arial"/>
              </a:rPr>
              <a:t>avg. tokens per session</a:t>
            </a:r>
            <a:endParaRPr/>
          </a:p>
          <a:p>
            <a:pPr indent="0" lvl="0" marL="0" marR="0" rtl="0" algn="ctr">
              <a:lnSpc>
                <a:spcPct val="105000"/>
              </a:lnSpc>
              <a:spcBef>
                <a:spcPts val="150"/>
              </a:spcBef>
              <a:spcAft>
                <a:spcPts val="0"/>
              </a:spcAft>
              <a:buNone/>
            </a:pPr>
            <a:r>
              <a:rPr b="0" i="0" lang="en" sz="900" u="none" cap="none" strike="noStrike">
                <a:solidFill>
                  <a:srgbClr val="64748B"/>
                </a:solidFill>
                <a:latin typeface="Arial"/>
                <a:ea typeface="Arial"/>
                <a:cs typeface="Arial"/>
                <a:sym typeface="Arial"/>
              </a:rPr>
              <a:t>402k input · 26k output</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32"/>
          <p:cNvSpPr txBox="1"/>
          <p:nvPr/>
        </p:nvSpPr>
        <p:spPr>
          <a:xfrm>
            <a:off x="384048" y="237744"/>
            <a:ext cx="8376000" cy="149400"/>
          </a:xfrm>
          <a:prstGeom prst="rect">
            <a:avLst/>
          </a:prstGeom>
          <a:noFill/>
          <a:ln>
            <a:noFill/>
          </a:ln>
        </p:spPr>
        <p:txBody>
          <a:bodyPr anchorCtr="0" anchor="t" bIns="9125" lIns="18275" spcFirstLastPara="1" rIns="18275" wrap="square" tIns="9125">
            <a:spAutoFit/>
          </a:bodyPr>
          <a:lstStyle/>
          <a:p>
            <a:pPr indent="0" lvl="0" marL="0" marR="0" rtl="0" algn="l">
              <a:lnSpc>
                <a:spcPct val="112000"/>
              </a:lnSpc>
              <a:spcBef>
                <a:spcPts val="0"/>
              </a:spcBef>
              <a:spcAft>
                <a:spcPts val="0"/>
              </a:spcAft>
              <a:buNone/>
            </a:pPr>
            <a:r>
              <a:rPr b="1" lang="en" sz="850">
                <a:solidFill>
                  <a:srgbClr val="990000"/>
                </a:solidFill>
              </a:rPr>
              <a:t>CLOSING</a:t>
            </a:r>
            <a:endParaRPr/>
          </a:p>
        </p:txBody>
      </p:sp>
      <p:sp>
        <p:nvSpPr>
          <p:cNvPr id="307" name="Google Shape;307;p32"/>
          <p:cNvSpPr txBox="1"/>
          <p:nvPr/>
        </p:nvSpPr>
        <p:spPr>
          <a:xfrm>
            <a:off x="384048" y="475488"/>
            <a:ext cx="8376000" cy="341700"/>
          </a:xfrm>
          <a:prstGeom prst="rect">
            <a:avLst/>
          </a:prstGeom>
          <a:noFill/>
          <a:ln>
            <a:noFill/>
          </a:ln>
        </p:spPr>
        <p:txBody>
          <a:bodyPr anchorCtr="0" anchor="t" bIns="9125" lIns="18275" spcFirstLastPara="1" rIns="18275" wrap="square" tIns="9125">
            <a:spAutoFit/>
          </a:bodyPr>
          <a:lstStyle/>
          <a:p>
            <a:pPr indent="0" lvl="0" marL="0" marR="0" rtl="0" algn="l">
              <a:lnSpc>
                <a:spcPct val="112000"/>
              </a:lnSpc>
              <a:spcBef>
                <a:spcPts val="0"/>
              </a:spcBef>
              <a:spcAft>
                <a:spcPts val="0"/>
              </a:spcAft>
              <a:buNone/>
            </a:pPr>
            <a:r>
              <a:rPr b="1" i="0" lang="en" sz="2100" u="none" cap="none" strike="noStrike">
                <a:solidFill>
                  <a:srgbClr val="0F172A"/>
                </a:solidFill>
                <a:latin typeface="Arial"/>
                <a:ea typeface="Arial"/>
                <a:cs typeface="Arial"/>
                <a:sym typeface="Arial"/>
              </a:rPr>
              <a:t>Thank You</a:t>
            </a:r>
            <a:endParaRPr/>
          </a:p>
        </p:txBody>
      </p:sp>
      <p:sp>
        <p:nvSpPr>
          <p:cNvPr id="308" name="Google Shape;308;p32"/>
          <p:cNvSpPr/>
          <p:nvPr/>
        </p:nvSpPr>
        <p:spPr>
          <a:xfrm>
            <a:off x="388620" y="1005840"/>
            <a:ext cx="502800" cy="38400"/>
          </a:xfrm>
          <a:prstGeom prst="rect">
            <a:avLst/>
          </a:prstGeom>
          <a:solidFill>
            <a:srgbClr val="99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09" name="Google Shape;309;p32"/>
          <p:cNvSpPr txBox="1"/>
          <p:nvPr/>
        </p:nvSpPr>
        <p:spPr>
          <a:xfrm>
            <a:off x="384048" y="4882896"/>
            <a:ext cx="4572000" cy="133800"/>
          </a:xfrm>
          <a:prstGeom prst="rect">
            <a:avLst/>
          </a:prstGeom>
          <a:noFill/>
          <a:ln>
            <a:noFill/>
          </a:ln>
        </p:spPr>
        <p:txBody>
          <a:bodyPr anchorCtr="0" anchor="t" bIns="9125" lIns="18275" spcFirstLastPara="1" rIns="18275" wrap="square" tIns="9125">
            <a:spAutoFit/>
          </a:bodyPr>
          <a:lstStyle/>
          <a:p>
            <a:pPr indent="0" lvl="0" marL="0" marR="0" rtl="0" algn="l">
              <a:lnSpc>
                <a:spcPct val="112000"/>
              </a:lnSpc>
              <a:spcBef>
                <a:spcPts val="0"/>
              </a:spcBef>
              <a:spcAft>
                <a:spcPts val="0"/>
              </a:spcAft>
              <a:buNone/>
            </a:pPr>
            <a:r>
              <a:rPr b="0" i="0" lang="en" sz="750" u="none" cap="none" strike="noStrike">
                <a:solidFill>
                  <a:srgbClr val="94A3B8"/>
                </a:solidFill>
                <a:latin typeface="Arial"/>
                <a:ea typeface="Arial"/>
                <a:cs typeface="Arial"/>
                <a:sym typeface="Arial"/>
              </a:rPr>
              <a:t>AVRA  ·  Team IUCV  ·  Indiana University Bloomington</a:t>
            </a:r>
            <a:endParaRPr/>
          </a:p>
        </p:txBody>
      </p:sp>
      <p:sp>
        <p:nvSpPr>
          <p:cNvPr id="310" name="Google Shape;310;p32"/>
          <p:cNvSpPr txBox="1"/>
          <p:nvPr/>
        </p:nvSpPr>
        <p:spPr>
          <a:xfrm>
            <a:off x="5559552" y="4882896"/>
            <a:ext cx="3200400" cy="133800"/>
          </a:xfrm>
          <a:prstGeom prst="rect">
            <a:avLst/>
          </a:prstGeom>
          <a:noFill/>
          <a:ln>
            <a:noFill/>
          </a:ln>
        </p:spPr>
        <p:txBody>
          <a:bodyPr anchorCtr="0" anchor="t" bIns="9125" lIns="18275" spcFirstLastPara="1" rIns="18275" wrap="square" tIns="9125">
            <a:spAutoFit/>
          </a:bodyPr>
          <a:lstStyle/>
          <a:p>
            <a:pPr indent="0" lvl="0" marL="0" marR="0" rtl="0" algn="r">
              <a:lnSpc>
                <a:spcPct val="112000"/>
              </a:lnSpc>
              <a:spcBef>
                <a:spcPts val="0"/>
              </a:spcBef>
              <a:spcAft>
                <a:spcPts val="0"/>
              </a:spcAft>
              <a:buNone/>
            </a:pPr>
            <a:r>
              <a:rPr b="0" i="0" lang="en" sz="750" u="none" cap="none" strike="noStrike">
                <a:solidFill>
                  <a:srgbClr val="94A3B8"/>
                </a:solidFill>
                <a:latin typeface="Arial"/>
                <a:ea typeface="Arial"/>
                <a:cs typeface="Arial"/>
                <a:sym typeface="Arial"/>
              </a:rPr>
              <a:t>ECCV 2026 Perception Test Challenge  —  8 / 8</a:t>
            </a:r>
            <a:endParaRPr/>
          </a:p>
        </p:txBody>
      </p:sp>
      <p:sp>
        <p:nvSpPr>
          <p:cNvPr id="311" name="Google Shape;311;p32"/>
          <p:cNvSpPr/>
          <p:nvPr/>
        </p:nvSpPr>
        <p:spPr>
          <a:xfrm>
            <a:off x="384048" y="1170432"/>
            <a:ext cx="3931800" cy="3602700"/>
          </a:xfrm>
          <a:prstGeom prst="roundRect">
            <a:avLst>
              <a:gd fmla="val 6000" name="adj"/>
            </a:avLst>
          </a:prstGeom>
          <a:solidFill>
            <a:srgbClr val="F8FAFC"/>
          </a:solidFill>
          <a:ln cap="flat" cmpd="sng" w="12700">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12" name="Google Shape;312;p32"/>
          <p:cNvSpPr txBox="1"/>
          <p:nvPr/>
        </p:nvSpPr>
        <p:spPr>
          <a:xfrm>
            <a:off x="658368" y="1700784"/>
            <a:ext cx="3383400" cy="449400"/>
          </a:xfrm>
          <a:prstGeom prst="rect">
            <a:avLst/>
          </a:prstGeom>
          <a:noFill/>
          <a:ln>
            <a:noFill/>
          </a:ln>
        </p:spPr>
        <p:txBody>
          <a:bodyPr anchorCtr="0" anchor="ctr" bIns="9125" lIns="18275" spcFirstLastPara="1" rIns="18275" wrap="square" tIns="9125">
            <a:spAutoFit/>
          </a:bodyPr>
          <a:lstStyle/>
          <a:p>
            <a:pPr indent="0" lvl="0" marL="0" marR="0" rtl="0" algn="ctr">
              <a:lnSpc>
                <a:spcPct val="100000"/>
              </a:lnSpc>
              <a:spcBef>
                <a:spcPts val="0"/>
              </a:spcBef>
              <a:spcAft>
                <a:spcPts val="0"/>
              </a:spcAft>
              <a:buNone/>
            </a:pPr>
            <a:r>
              <a:rPr b="1" i="0" lang="en" sz="2800" u="none" cap="none" strike="noStrike">
                <a:solidFill>
                  <a:srgbClr val="990000"/>
                </a:solidFill>
                <a:latin typeface="Arial"/>
                <a:ea typeface="Arial"/>
                <a:cs typeface="Arial"/>
                <a:sym typeface="Arial"/>
              </a:rPr>
              <a:t>Thank you!</a:t>
            </a:r>
            <a:endParaRPr/>
          </a:p>
        </p:txBody>
      </p:sp>
      <p:sp>
        <p:nvSpPr>
          <p:cNvPr id="313" name="Google Shape;313;p32"/>
          <p:cNvSpPr/>
          <p:nvPr/>
        </p:nvSpPr>
        <p:spPr>
          <a:xfrm>
            <a:off x="1407281" y="2187350"/>
            <a:ext cx="1900500" cy="38400"/>
          </a:xfrm>
          <a:prstGeom prst="rect">
            <a:avLst/>
          </a:prstGeom>
          <a:solidFill>
            <a:srgbClr val="99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14" name="Google Shape;314;p32"/>
          <p:cNvSpPr/>
          <p:nvPr/>
        </p:nvSpPr>
        <p:spPr>
          <a:xfrm>
            <a:off x="4535424" y="1170432"/>
            <a:ext cx="4224600" cy="1956900"/>
          </a:xfrm>
          <a:prstGeom prst="roundRect">
            <a:avLst>
              <a:gd fmla="val 6000" name="adj"/>
            </a:avLst>
          </a:prstGeom>
          <a:solidFill>
            <a:srgbClr val="F8FAFC"/>
          </a:solidFill>
          <a:ln cap="flat" cmpd="sng" w="12700">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15" name="Google Shape;315;p32"/>
          <p:cNvSpPr txBox="1"/>
          <p:nvPr/>
        </p:nvSpPr>
        <p:spPr>
          <a:xfrm>
            <a:off x="4773168" y="1268992"/>
            <a:ext cx="3749100" cy="187800"/>
          </a:xfrm>
          <a:prstGeom prst="rect">
            <a:avLst/>
          </a:prstGeom>
          <a:noFill/>
          <a:ln>
            <a:noFill/>
          </a:ln>
        </p:spPr>
        <p:txBody>
          <a:bodyPr anchorCtr="0" anchor="t" bIns="9125" lIns="18275" spcFirstLastPara="1" rIns="18275" wrap="square" tIns="9125">
            <a:spAutoFit/>
          </a:bodyPr>
          <a:lstStyle/>
          <a:p>
            <a:pPr indent="0" lvl="0" marL="0" marR="0" rtl="0" algn="l">
              <a:lnSpc>
                <a:spcPct val="112000"/>
              </a:lnSpc>
              <a:spcBef>
                <a:spcPts val="0"/>
              </a:spcBef>
              <a:spcAft>
                <a:spcPts val="0"/>
              </a:spcAft>
              <a:buNone/>
            </a:pPr>
            <a:r>
              <a:rPr b="1" i="0" lang="en" sz="1100" u="none" cap="none" strike="noStrike">
                <a:solidFill>
                  <a:srgbClr val="990000"/>
                </a:solidFill>
                <a:latin typeface="Arial"/>
                <a:ea typeface="Arial"/>
                <a:cs typeface="Arial"/>
                <a:sym typeface="Arial"/>
              </a:rPr>
              <a:t>Team IUCV</a:t>
            </a:r>
            <a:endParaRPr/>
          </a:p>
        </p:txBody>
      </p:sp>
      <p:sp>
        <p:nvSpPr>
          <p:cNvPr id="316" name="Google Shape;316;p32"/>
          <p:cNvSpPr/>
          <p:nvPr/>
        </p:nvSpPr>
        <p:spPr>
          <a:xfrm>
            <a:off x="4773168" y="2523744"/>
            <a:ext cx="3749100" cy="11100"/>
          </a:xfrm>
          <a:prstGeom prst="rect">
            <a:avLst/>
          </a:prstGeom>
          <a:solidFill>
            <a:srgbClr val="E2E8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17" name="Google Shape;317;p32"/>
          <p:cNvSpPr txBox="1"/>
          <p:nvPr/>
        </p:nvSpPr>
        <p:spPr>
          <a:xfrm>
            <a:off x="4773163" y="2724721"/>
            <a:ext cx="3749100" cy="316200"/>
          </a:xfrm>
          <a:prstGeom prst="rect">
            <a:avLst/>
          </a:prstGeom>
          <a:noFill/>
          <a:ln>
            <a:noFill/>
          </a:ln>
        </p:spPr>
        <p:txBody>
          <a:bodyPr anchorCtr="0" anchor="t" bIns="9125" lIns="18275" spcFirstLastPara="1" rIns="18275" wrap="square" tIns="9125">
            <a:spAutoFit/>
          </a:bodyPr>
          <a:lstStyle/>
          <a:p>
            <a:pPr indent="0" lvl="0" marL="0" marR="0" rtl="0" algn="l">
              <a:lnSpc>
                <a:spcPct val="115000"/>
              </a:lnSpc>
              <a:spcBef>
                <a:spcPts val="0"/>
              </a:spcBef>
              <a:spcAft>
                <a:spcPts val="0"/>
              </a:spcAft>
              <a:buNone/>
            </a:pPr>
            <a:r>
              <a:rPr b="0" i="0" lang="en" sz="900" u="none" cap="none" strike="noStrike">
                <a:solidFill>
                  <a:srgbClr val="64748B"/>
                </a:solidFill>
                <a:latin typeface="Arial"/>
                <a:ea typeface="Arial"/>
                <a:cs typeface="Arial"/>
                <a:sym typeface="Arial"/>
              </a:rPr>
              <a:t>Luddy School of Informatics, Computing, and Engineering — Indiana University Bloomington</a:t>
            </a:r>
            <a:endParaRPr/>
          </a:p>
        </p:txBody>
      </p:sp>
      <p:sp>
        <p:nvSpPr>
          <p:cNvPr id="318" name="Google Shape;318;p32"/>
          <p:cNvSpPr/>
          <p:nvPr/>
        </p:nvSpPr>
        <p:spPr>
          <a:xfrm>
            <a:off x="4535424" y="3346704"/>
            <a:ext cx="4224600" cy="1426500"/>
          </a:xfrm>
          <a:prstGeom prst="roundRect">
            <a:avLst>
              <a:gd fmla="val 6000" name="adj"/>
            </a:avLst>
          </a:prstGeom>
          <a:solidFill>
            <a:srgbClr val="F8FAFC"/>
          </a:solidFill>
          <a:ln cap="flat" cmpd="sng" w="12700">
            <a:solidFill>
              <a:srgbClr val="E2E8F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19" name="Google Shape;319;p32"/>
          <p:cNvSpPr txBox="1"/>
          <p:nvPr/>
        </p:nvSpPr>
        <p:spPr>
          <a:xfrm>
            <a:off x="4773168" y="3529584"/>
            <a:ext cx="3749100" cy="187800"/>
          </a:xfrm>
          <a:prstGeom prst="rect">
            <a:avLst/>
          </a:prstGeom>
          <a:noFill/>
          <a:ln>
            <a:noFill/>
          </a:ln>
        </p:spPr>
        <p:txBody>
          <a:bodyPr anchorCtr="0" anchor="t" bIns="9125" lIns="18275" spcFirstLastPara="1" rIns="18275" wrap="square" tIns="9125">
            <a:spAutoFit/>
          </a:bodyPr>
          <a:lstStyle/>
          <a:p>
            <a:pPr indent="0" lvl="0" marL="0" marR="0" rtl="0" algn="l">
              <a:lnSpc>
                <a:spcPct val="112000"/>
              </a:lnSpc>
              <a:spcBef>
                <a:spcPts val="0"/>
              </a:spcBef>
              <a:spcAft>
                <a:spcPts val="0"/>
              </a:spcAft>
              <a:buNone/>
            </a:pPr>
            <a:r>
              <a:rPr b="1" i="0" lang="en" sz="1100" u="none" cap="none" strike="noStrike">
                <a:solidFill>
                  <a:srgbClr val="990000"/>
                </a:solidFill>
                <a:latin typeface="Arial"/>
                <a:ea typeface="Arial"/>
                <a:cs typeface="Arial"/>
                <a:sym typeface="Arial"/>
              </a:rPr>
              <a:t>Open source</a:t>
            </a:r>
            <a:endParaRPr/>
          </a:p>
        </p:txBody>
      </p:sp>
      <p:sp>
        <p:nvSpPr>
          <p:cNvPr id="320" name="Google Shape;320;p32"/>
          <p:cNvSpPr txBox="1"/>
          <p:nvPr/>
        </p:nvSpPr>
        <p:spPr>
          <a:xfrm>
            <a:off x="4773168" y="3803904"/>
            <a:ext cx="3749100" cy="359700"/>
          </a:xfrm>
          <a:prstGeom prst="rect">
            <a:avLst/>
          </a:prstGeom>
          <a:noFill/>
          <a:ln>
            <a:noFill/>
          </a:ln>
        </p:spPr>
        <p:txBody>
          <a:bodyPr anchorCtr="0" anchor="t" bIns="9125" lIns="18275" spcFirstLastPara="1" rIns="18275" wrap="square" tIns="9125">
            <a:spAutoFit/>
          </a:bodyPr>
          <a:lstStyle/>
          <a:p>
            <a:pPr indent="0" lvl="0" marL="0" marR="0" rtl="0" algn="l">
              <a:lnSpc>
                <a:spcPct val="110000"/>
              </a:lnSpc>
              <a:spcBef>
                <a:spcPts val="0"/>
              </a:spcBef>
              <a:spcAft>
                <a:spcPts val="0"/>
              </a:spcAft>
              <a:buNone/>
            </a:pPr>
            <a:r>
              <a:rPr b="1" i="0" lang="en" sz="1000" u="none" cap="none" strike="noStrike">
                <a:solidFill>
                  <a:srgbClr val="0F172A"/>
                </a:solidFill>
                <a:latin typeface="Arial"/>
                <a:ea typeface="Arial"/>
                <a:cs typeface="Arial"/>
                <a:sym typeface="Arial"/>
              </a:rPr>
              <a:t>AVRA Solver</a:t>
            </a:r>
            <a:endParaRPr/>
          </a:p>
          <a:p>
            <a:pPr indent="0" lvl="0" marL="0" marR="0" rtl="0" algn="l">
              <a:lnSpc>
                <a:spcPct val="110000"/>
              </a:lnSpc>
              <a:spcBef>
                <a:spcPts val="200"/>
              </a:spcBef>
              <a:spcAft>
                <a:spcPts val="0"/>
              </a:spcAft>
              <a:buNone/>
            </a:pPr>
            <a:r>
              <a:rPr b="0" i="0" lang="en" sz="950" u="none" cap="none" strike="noStrike">
                <a:solidFill>
                  <a:srgbClr val="475569"/>
                </a:solidFill>
                <a:latin typeface="Arial"/>
                <a:ea typeface="Arial"/>
                <a:cs typeface="Arial"/>
                <a:sym typeface="Arial"/>
              </a:rPr>
              <a:t>github.com/juhha/AVRA-Solver</a:t>
            </a:r>
            <a:endParaRPr/>
          </a:p>
        </p:txBody>
      </p:sp>
      <p:sp>
        <p:nvSpPr>
          <p:cNvPr id="321" name="Google Shape;321;p32"/>
          <p:cNvSpPr txBox="1"/>
          <p:nvPr/>
        </p:nvSpPr>
        <p:spPr>
          <a:xfrm>
            <a:off x="4773168" y="4224528"/>
            <a:ext cx="3749100" cy="359700"/>
          </a:xfrm>
          <a:prstGeom prst="rect">
            <a:avLst/>
          </a:prstGeom>
          <a:noFill/>
          <a:ln>
            <a:noFill/>
          </a:ln>
        </p:spPr>
        <p:txBody>
          <a:bodyPr anchorCtr="0" anchor="t" bIns="9125" lIns="18275" spcFirstLastPara="1" rIns="18275" wrap="square" tIns="9125">
            <a:spAutoFit/>
          </a:bodyPr>
          <a:lstStyle/>
          <a:p>
            <a:pPr indent="0" lvl="0" marL="0" marR="0" rtl="0" algn="l">
              <a:lnSpc>
                <a:spcPct val="110000"/>
              </a:lnSpc>
              <a:spcBef>
                <a:spcPts val="0"/>
              </a:spcBef>
              <a:spcAft>
                <a:spcPts val="0"/>
              </a:spcAft>
              <a:buNone/>
            </a:pPr>
            <a:r>
              <a:rPr b="1" i="0" lang="en" sz="1000" u="none" cap="none" strike="noStrike">
                <a:solidFill>
                  <a:srgbClr val="0F172A"/>
                </a:solidFill>
                <a:latin typeface="Arial"/>
                <a:ea typeface="Arial"/>
                <a:cs typeface="Arial"/>
                <a:sym typeface="Arial"/>
              </a:rPr>
              <a:t>Metadata Extractor</a:t>
            </a:r>
            <a:endParaRPr/>
          </a:p>
          <a:p>
            <a:pPr indent="0" lvl="0" marL="0" marR="0" rtl="0" algn="l">
              <a:lnSpc>
                <a:spcPct val="110000"/>
              </a:lnSpc>
              <a:spcBef>
                <a:spcPts val="200"/>
              </a:spcBef>
              <a:spcAft>
                <a:spcPts val="0"/>
              </a:spcAft>
              <a:buNone/>
            </a:pPr>
            <a:r>
              <a:rPr b="0" i="0" lang="en" sz="950" u="none" cap="none" strike="noStrike">
                <a:solidFill>
                  <a:srgbClr val="475569"/>
                </a:solidFill>
                <a:latin typeface="Arial"/>
                <a:ea typeface="Arial"/>
                <a:cs typeface="Arial"/>
                <a:sym typeface="Arial"/>
              </a:rPr>
              <a:t>github.com/eazziz/AVRA-Metadata-Extractor</a:t>
            </a:r>
            <a:endParaRPr/>
          </a:p>
        </p:txBody>
      </p:sp>
      <p:sp>
        <p:nvSpPr>
          <p:cNvPr id="322" name="Google Shape;322;p32"/>
          <p:cNvSpPr txBox="1"/>
          <p:nvPr/>
        </p:nvSpPr>
        <p:spPr>
          <a:xfrm>
            <a:off x="658375" y="2317833"/>
            <a:ext cx="3496500" cy="341700"/>
          </a:xfrm>
          <a:prstGeom prst="rect">
            <a:avLst/>
          </a:prstGeom>
          <a:noFill/>
          <a:ln>
            <a:noFill/>
          </a:ln>
        </p:spPr>
        <p:txBody>
          <a:bodyPr anchorCtr="0" anchor="ctr" bIns="91425" lIns="91425" spcFirstLastPara="1" rIns="91425" wrap="square" tIns="91425">
            <a:noAutofit/>
          </a:bodyPr>
          <a:lstStyle/>
          <a:p>
            <a:pPr indent="0" lvl="0" marL="0" rtl="0" algn="ctr">
              <a:lnSpc>
                <a:spcPct val="125000"/>
              </a:lnSpc>
              <a:spcBef>
                <a:spcPts val="0"/>
              </a:spcBef>
              <a:spcAft>
                <a:spcPts val="0"/>
              </a:spcAft>
              <a:buNone/>
            </a:pPr>
            <a:r>
              <a:rPr lang="en" sz="1450">
                <a:solidFill>
                  <a:srgbClr val="0F172A"/>
                </a:solidFill>
              </a:rPr>
              <a:t>For</a:t>
            </a:r>
            <a:endParaRPr sz="1450">
              <a:solidFill>
                <a:srgbClr val="0F172A"/>
              </a:solidFill>
            </a:endParaRPr>
          </a:p>
        </p:txBody>
      </p:sp>
      <p:sp>
        <p:nvSpPr>
          <p:cNvPr id="323" name="Google Shape;323;p32"/>
          <p:cNvSpPr/>
          <p:nvPr/>
        </p:nvSpPr>
        <p:spPr>
          <a:xfrm>
            <a:off x="1659625" y="2659538"/>
            <a:ext cx="1494000" cy="291300"/>
          </a:xfrm>
          <a:prstGeom prst="roundRect">
            <a:avLst>
              <a:gd fmla="val 5000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Questions</a:t>
            </a:r>
            <a:endParaRPr/>
          </a:p>
        </p:txBody>
      </p:sp>
      <p:sp>
        <p:nvSpPr>
          <p:cNvPr id="324" name="Google Shape;324;p32"/>
          <p:cNvSpPr/>
          <p:nvPr/>
        </p:nvSpPr>
        <p:spPr>
          <a:xfrm>
            <a:off x="1659625" y="3071063"/>
            <a:ext cx="1494000" cy="291300"/>
          </a:xfrm>
          <a:prstGeom prst="roundRect">
            <a:avLst>
              <a:gd fmla="val 50000"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Collaborations</a:t>
            </a:r>
            <a:endParaRPr/>
          </a:p>
        </p:txBody>
      </p:sp>
      <p:sp>
        <p:nvSpPr>
          <p:cNvPr id="325" name="Google Shape;325;p32"/>
          <p:cNvSpPr/>
          <p:nvPr/>
        </p:nvSpPr>
        <p:spPr>
          <a:xfrm>
            <a:off x="1529275" y="3498800"/>
            <a:ext cx="1754700" cy="291300"/>
          </a:xfrm>
          <a:prstGeom prst="roundRect">
            <a:avLst>
              <a:gd fmla="val 50000" name="adj"/>
            </a:avLst>
          </a:prstGeom>
          <a:solidFill>
            <a:srgbClr val="99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lt1"/>
                </a:solidFill>
              </a:rPr>
              <a:t>Job Opportunity</a:t>
            </a:r>
            <a:endParaRPr b="1">
              <a:solidFill>
                <a:schemeClr val="lt1"/>
              </a:solidFill>
            </a:endParaRPr>
          </a:p>
        </p:txBody>
      </p:sp>
      <p:sp>
        <p:nvSpPr>
          <p:cNvPr id="326" name="Google Shape;326;p32"/>
          <p:cNvSpPr txBox="1"/>
          <p:nvPr/>
        </p:nvSpPr>
        <p:spPr>
          <a:xfrm>
            <a:off x="906625" y="3926538"/>
            <a:ext cx="3000000" cy="346200"/>
          </a:xfrm>
          <a:prstGeom prst="rect">
            <a:avLst/>
          </a:prstGeom>
          <a:noFill/>
          <a:ln>
            <a:noFill/>
          </a:ln>
        </p:spPr>
        <p:txBody>
          <a:bodyPr anchorCtr="0" anchor="t" bIns="91425" lIns="91425" spcFirstLastPara="1" rIns="91425" wrap="square" tIns="91425">
            <a:spAutoFit/>
          </a:bodyPr>
          <a:lstStyle/>
          <a:p>
            <a:pPr indent="0" lvl="0" marL="0" rtl="0" algn="ctr">
              <a:lnSpc>
                <a:spcPct val="112000"/>
              </a:lnSpc>
              <a:spcBef>
                <a:spcPts val="0"/>
              </a:spcBef>
              <a:spcAft>
                <a:spcPts val="0"/>
              </a:spcAft>
              <a:buNone/>
            </a:pPr>
            <a:r>
              <a:rPr i="1" lang="en" sz="1050">
                <a:solidFill>
                  <a:srgbClr val="64748B"/>
                </a:solidFill>
              </a:rPr>
              <a:t>We'd love to hear from you.</a:t>
            </a:r>
            <a:endParaRPr i="1" sz="1050">
              <a:solidFill>
                <a:srgbClr val="64748B"/>
              </a:solidFill>
            </a:endParaRPr>
          </a:p>
        </p:txBody>
      </p:sp>
      <p:graphicFrame>
        <p:nvGraphicFramePr>
          <p:cNvPr id="327" name="Google Shape;327;p32"/>
          <p:cNvGraphicFramePr/>
          <p:nvPr/>
        </p:nvGraphicFramePr>
        <p:xfrm>
          <a:off x="4743415" y="1529143"/>
          <a:ext cx="3000000" cy="3000000"/>
        </p:xfrm>
        <a:graphic>
          <a:graphicData uri="http://schemas.openxmlformats.org/drawingml/2006/table">
            <a:tbl>
              <a:tblPr>
                <a:noFill/>
                <a:tableStyleId>{4FDFAE90-2BCF-48FD-828C-65D91F5AA360}</a:tableStyleId>
              </a:tblPr>
              <a:tblGrid>
                <a:gridCol w="2167400"/>
                <a:gridCol w="1070825"/>
              </a:tblGrid>
              <a:tr h="62600">
                <a:tc>
                  <a:txBody>
                    <a:bodyPr/>
                    <a:lstStyle/>
                    <a:p>
                      <a:pPr indent="0" lvl="0" marL="0" rtl="0" algn="l">
                        <a:lnSpc>
                          <a:spcPct val="115000"/>
                        </a:lnSpc>
                        <a:spcBef>
                          <a:spcPts val="0"/>
                        </a:spcBef>
                        <a:spcAft>
                          <a:spcPts val="0"/>
                        </a:spcAft>
                        <a:buClr>
                          <a:schemeClr val="dk1"/>
                        </a:buClr>
                        <a:buSzPts val="1100"/>
                        <a:buFont typeface="Arial"/>
                        <a:buNone/>
                      </a:pPr>
                      <a:r>
                        <a:rPr b="1" lang="en" sz="1050">
                          <a:solidFill>
                            <a:srgbClr val="0F172A"/>
                          </a:solidFill>
                        </a:rPr>
                        <a:t>Edred Azziz</a:t>
                      </a:r>
                      <a:r>
                        <a:rPr i="1" lang="en" sz="900">
                          <a:solidFill>
                            <a:srgbClr val="64748B"/>
                          </a:solidFill>
                        </a:rPr>
                        <a:t>  Undergraduate</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 sz="1000">
                          <a:solidFill>
                            <a:srgbClr val="475569"/>
                          </a:solidFill>
                        </a:rPr>
                        <a:t>eazziz@iu.edu</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62600">
                <a:tc>
                  <a:txBody>
                    <a:bodyPr/>
                    <a:lstStyle/>
                    <a:p>
                      <a:pPr indent="0" lvl="0" marL="0" rtl="0" algn="l">
                        <a:lnSpc>
                          <a:spcPct val="115000"/>
                        </a:lnSpc>
                        <a:spcBef>
                          <a:spcPts val="600"/>
                        </a:spcBef>
                        <a:spcAft>
                          <a:spcPts val="0"/>
                        </a:spcAft>
                        <a:buClr>
                          <a:schemeClr val="dk1"/>
                        </a:buClr>
                        <a:buSzPts val="1100"/>
                        <a:buFont typeface="Arial"/>
                        <a:buNone/>
                      </a:pPr>
                      <a:r>
                        <a:rPr b="1" lang="en" sz="1050">
                          <a:solidFill>
                            <a:srgbClr val="0F172A"/>
                          </a:solidFill>
                        </a:rPr>
                        <a:t>Juhyung (Tony) Ha</a:t>
                      </a:r>
                      <a:r>
                        <a:rPr i="1" lang="en" sz="900">
                          <a:solidFill>
                            <a:srgbClr val="64748B"/>
                          </a:solidFill>
                        </a:rPr>
                        <a:t>  Ph.D. student</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lnSpc>
                          <a:spcPct val="115000"/>
                        </a:lnSpc>
                        <a:spcBef>
                          <a:spcPts val="600"/>
                        </a:spcBef>
                        <a:spcAft>
                          <a:spcPts val="0"/>
                        </a:spcAft>
                        <a:buNone/>
                      </a:pPr>
                      <a:r>
                        <a:rPr lang="en" sz="1000">
                          <a:solidFill>
                            <a:srgbClr val="475569"/>
                          </a:solidFill>
                        </a:rPr>
                        <a:t>juhha@iu.edu</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62600">
                <a:tc>
                  <a:txBody>
                    <a:bodyPr/>
                    <a:lstStyle/>
                    <a:p>
                      <a:pPr indent="0" lvl="0" marL="0" rtl="0" algn="l">
                        <a:lnSpc>
                          <a:spcPct val="115000"/>
                        </a:lnSpc>
                        <a:spcBef>
                          <a:spcPts val="600"/>
                        </a:spcBef>
                        <a:spcAft>
                          <a:spcPts val="0"/>
                        </a:spcAft>
                        <a:buClr>
                          <a:schemeClr val="dk1"/>
                        </a:buClr>
                        <a:buSzPts val="1100"/>
                        <a:buFont typeface="Arial"/>
                        <a:buNone/>
                      </a:pPr>
                      <a:r>
                        <a:rPr b="1" lang="en" sz="1050">
                          <a:solidFill>
                            <a:srgbClr val="0F172A"/>
                          </a:solidFill>
                        </a:rPr>
                        <a:t>David J. Crandall</a:t>
                      </a:r>
                      <a:r>
                        <a:rPr i="1" lang="en" sz="900">
                          <a:solidFill>
                            <a:srgbClr val="64748B"/>
                          </a:solidFill>
                        </a:rPr>
                        <a:t>  Faculty</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lnSpc>
                          <a:spcPct val="115000"/>
                        </a:lnSpc>
                        <a:spcBef>
                          <a:spcPts val="600"/>
                        </a:spcBef>
                        <a:spcAft>
                          <a:spcPts val="0"/>
                        </a:spcAft>
                        <a:buNone/>
                      </a:pPr>
                      <a:r>
                        <a:rPr lang="en" sz="1000">
                          <a:solidFill>
                            <a:srgbClr val="475569"/>
                          </a:solidFill>
                        </a:rPr>
                        <a:t>djcran@iu.edu</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